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449" r:id="rId2"/>
    <p:sldId id="447" r:id="rId3"/>
    <p:sldId id="448" r:id="rId4"/>
    <p:sldId id="443" r:id="rId5"/>
    <p:sldId id="450" r:id="rId6"/>
    <p:sldId id="455" r:id="rId7"/>
    <p:sldId id="257" r:id="rId8"/>
    <p:sldId id="261" r:id="rId9"/>
    <p:sldId id="263" r:id="rId10"/>
    <p:sldId id="347" r:id="rId11"/>
    <p:sldId id="265" r:id="rId12"/>
    <p:sldId id="269" r:id="rId13"/>
    <p:sldId id="446" r:id="rId14"/>
    <p:sldId id="358" r:id="rId15"/>
    <p:sldId id="349" r:id="rId16"/>
    <p:sldId id="350" r:id="rId17"/>
    <p:sldId id="356" r:id="rId18"/>
    <p:sldId id="357" r:id="rId19"/>
    <p:sldId id="359" r:id="rId20"/>
    <p:sldId id="360" r:id="rId21"/>
    <p:sldId id="453" r:id="rId22"/>
    <p:sldId id="454" r:id="rId23"/>
    <p:sldId id="363" r:id="rId24"/>
    <p:sldId id="452" r:id="rId25"/>
    <p:sldId id="364" r:id="rId26"/>
    <p:sldId id="456" r:id="rId27"/>
    <p:sldId id="366" r:id="rId28"/>
    <p:sldId id="367" r:id="rId29"/>
    <p:sldId id="368" r:id="rId30"/>
    <p:sldId id="369" r:id="rId31"/>
    <p:sldId id="378" r:id="rId32"/>
    <p:sldId id="385" r:id="rId33"/>
    <p:sldId id="444" r:id="rId34"/>
    <p:sldId id="445" r:id="rId35"/>
    <p:sldId id="259" r:id="rId36"/>
    <p:sldId id="386" r:id="rId37"/>
    <p:sldId id="393" r:id="rId38"/>
    <p:sldId id="460" r:id="rId39"/>
    <p:sldId id="457" r:id="rId40"/>
    <p:sldId id="459" r:id="rId41"/>
    <p:sldId id="458" r:id="rId42"/>
    <p:sldId id="461" r:id="rId43"/>
    <p:sldId id="462" r:id="rId44"/>
    <p:sldId id="463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58"/>
    <p:restoredTop sz="92203"/>
  </p:normalViewPr>
  <p:slideViewPr>
    <p:cSldViewPr snapToGrid="0">
      <p:cViewPr varScale="1">
        <p:scale>
          <a:sx n="98" d="100"/>
          <a:sy n="98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B7FB98-6944-5547-B730-1FC3C42CEC94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72035E-0D64-1541-A5DF-913B9F892C0C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Uniform grid</a:t>
          </a:r>
        </a:p>
      </dgm:t>
    </dgm:pt>
    <dgm:pt modelId="{F1E063F2-323F-904D-8A1B-95223B6D3926}" type="parTrans" cxnId="{F798254C-9470-5C46-9A0F-8451C717E357}">
      <dgm:prSet/>
      <dgm:spPr/>
      <dgm:t>
        <a:bodyPr/>
        <a:lstStyle/>
        <a:p>
          <a:endParaRPr lang="en-US"/>
        </a:p>
      </dgm:t>
    </dgm:pt>
    <dgm:pt modelId="{4795AF81-435F-CF41-A8B7-BBF5BB3F9899}" type="sibTrans" cxnId="{F798254C-9470-5C46-9A0F-8451C717E357}">
      <dgm:prSet/>
      <dgm:spPr/>
      <dgm:t>
        <a:bodyPr/>
        <a:lstStyle/>
        <a:p>
          <a:endParaRPr lang="en-US"/>
        </a:p>
      </dgm:t>
    </dgm:pt>
    <dgm:pt modelId="{D05A3429-FFD3-994F-92F6-17679D3116E0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Rectilinear grid</a:t>
          </a:r>
        </a:p>
      </dgm:t>
    </dgm:pt>
    <dgm:pt modelId="{D0BAF8D1-80AD-4A4A-A36A-BC82E43C0D02}" type="parTrans" cxnId="{BD774383-4957-F546-A3E8-9186EEAD954F}">
      <dgm:prSet/>
      <dgm:spPr/>
      <dgm:t>
        <a:bodyPr/>
        <a:lstStyle/>
        <a:p>
          <a:endParaRPr lang="en-US"/>
        </a:p>
      </dgm:t>
    </dgm:pt>
    <dgm:pt modelId="{AF33E666-0EFC-B14A-9134-099A26024B17}" type="sibTrans" cxnId="{BD774383-4957-F546-A3E8-9186EEAD954F}">
      <dgm:prSet/>
      <dgm:spPr/>
      <dgm:t>
        <a:bodyPr/>
        <a:lstStyle/>
        <a:p>
          <a:endParaRPr lang="en-US"/>
        </a:p>
      </dgm:t>
    </dgm:pt>
    <dgm:pt modelId="{5DA991D3-77C2-6F46-8EE8-FB855C3859A9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Structured grid</a:t>
          </a:r>
        </a:p>
      </dgm:t>
    </dgm:pt>
    <dgm:pt modelId="{63A9DBB2-DE1A-A446-A658-1CB0AF66095E}" type="parTrans" cxnId="{69411476-A802-E94E-B9A6-94E63D29A505}">
      <dgm:prSet/>
      <dgm:spPr/>
      <dgm:t>
        <a:bodyPr/>
        <a:lstStyle/>
        <a:p>
          <a:endParaRPr lang="en-US"/>
        </a:p>
      </dgm:t>
    </dgm:pt>
    <dgm:pt modelId="{CF1B09EE-4D5A-2C4C-9154-9A7C02C8789E}" type="sibTrans" cxnId="{69411476-A802-E94E-B9A6-94E63D29A505}">
      <dgm:prSet/>
      <dgm:spPr/>
      <dgm:t>
        <a:bodyPr/>
        <a:lstStyle/>
        <a:p>
          <a:endParaRPr lang="en-US"/>
        </a:p>
      </dgm:t>
    </dgm:pt>
    <dgm:pt modelId="{804A9666-9741-5441-9597-1AB3B1BAD6E7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Unstructured grid</a:t>
          </a:r>
        </a:p>
      </dgm:t>
    </dgm:pt>
    <dgm:pt modelId="{65A4E040-100B-C249-90EA-A616EF15DC19}" type="parTrans" cxnId="{9C38ECC9-F64B-AC4B-A06E-E69E9EC68A6C}">
      <dgm:prSet/>
      <dgm:spPr/>
      <dgm:t>
        <a:bodyPr/>
        <a:lstStyle/>
        <a:p>
          <a:endParaRPr lang="en-US"/>
        </a:p>
      </dgm:t>
    </dgm:pt>
    <dgm:pt modelId="{17406447-764F-1445-87C1-A6CF3E040E90}" type="sibTrans" cxnId="{9C38ECC9-F64B-AC4B-A06E-E69E9EC68A6C}">
      <dgm:prSet/>
      <dgm:spPr/>
      <dgm:t>
        <a:bodyPr/>
        <a:lstStyle/>
        <a:p>
          <a:endParaRPr lang="en-US"/>
        </a:p>
      </dgm:t>
    </dgm:pt>
    <dgm:pt modelId="{775FB969-5275-3043-86DB-149A5CAC96C3}" type="pres">
      <dgm:prSet presAssocID="{77B7FB98-6944-5547-B730-1FC3C42CEC94}" presName="linear" presStyleCnt="0">
        <dgm:presLayoutVars>
          <dgm:dir/>
          <dgm:animLvl val="lvl"/>
          <dgm:resizeHandles val="exact"/>
        </dgm:presLayoutVars>
      </dgm:prSet>
      <dgm:spPr/>
    </dgm:pt>
    <dgm:pt modelId="{B28196CE-D652-614D-A58F-4F447BDC57F1}" type="pres">
      <dgm:prSet presAssocID="{9E72035E-0D64-1541-A5DF-913B9F892C0C}" presName="parentLin" presStyleCnt="0"/>
      <dgm:spPr/>
    </dgm:pt>
    <dgm:pt modelId="{AB780912-EFC7-3C40-931F-8158CA42C529}" type="pres">
      <dgm:prSet presAssocID="{9E72035E-0D64-1541-A5DF-913B9F892C0C}" presName="parentLeftMargin" presStyleLbl="node1" presStyleIdx="0" presStyleCnt="4"/>
      <dgm:spPr/>
    </dgm:pt>
    <dgm:pt modelId="{F0313722-C6B0-C74B-887D-64C89CDF57B0}" type="pres">
      <dgm:prSet presAssocID="{9E72035E-0D64-1541-A5DF-913B9F892C0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932B9E5-4B4A-6944-BD96-9260BCF9D007}" type="pres">
      <dgm:prSet presAssocID="{9E72035E-0D64-1541-A5DF-913B9F892C0C}" presName="negativeSpace" presStyleCnt="0"/>
      <dgm:spPr/>
    </dgm:pt>
    <dgm:pt modelId="{C979F898-5E01-B24F-B2DB-89EF7F5138BC}" type="pres">
      <dgm:prSet presAssocID="{9E72035E-0D64-1541-A5DF-913B9F892C0C}" presName="childText" presStyleLbl="conFgAcc1" presStyleIdx="0" presStyleCnt="4">
        <dgm:presLayoutVars>
          <dgm:bulletEnabled val="1"/>
        </dgm:presLayoutVars>
      </dgm:prSet>
      <dgm:spPr/>
    </dgm:pt>
    <dgm:pt modelId="{7FBFB474-03A6-C746-9ADD-327D8BB6831C}" type="pres">
      <dgm:prSet presAssocID="{4795AF81-435F-CF41-A8B7-BBF5BB3F9899}" presName="spaceBetweenRectangles" presStyleCnt="0"/>
      <dgm:spPr/>
    </dgm:pt>
    <dgm:pt modelId="{856DF1E7-47EA-514A-8A3D-E851C2D7845A}" type="pres">
      <dgm:prSet presAssocID="{D05A3429-FFD3-994F-92F6-17679D3116E0}" presName="parentLin" presStyleCnt="0"/>
      <dgm:spPr/>
    </dgm:pt>
    <dgm:pt modelId="{6C79C319-9AD4-DC42-B7AE-55FA61C7C9DF}" type="pres">
      <dgm:prSet presAssocID="{D05A3429-FFD3-994F-92F6-17679D3116E0}" presName="parentLeftMargin" presStyleLbl="node1" presStyleIdx="0" presStyleCnt="4"/>
      <dgm:spPr/>
    </dgm:pt>
    <dgm:pt modelId="{593836B3-6175-A941-ABF1-A63C03A4B66C}" type="pres">
      <dgm:prSet presAssocID="{D05A3429-FFD3-994F-92F6-17679D3116E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9A5C34-C4EF-074F-842A-52D64DD92183}" type="pres">
      <dgm:prSet presAssocID="{D05A3429-FFD3-994F-92F6-17679D3116E0}" presName="negativeSpace" presStyleCnt="0"/>
      <dgm:spPr/>
    </dgm:pt>
    <dgm:pt modelId="{9D269C24-3BE2-C04D-ACB8-3A0831456DD0}" type="pres">
      <dgm:prSet presAssocID="{D05A3429-FFD3-994F-92F6-17679D3116E0}" presName="childText" presStyleLbl="conFgAcc1" presStyleIdx="1" presStyleCnt="4">
        <dgm:presLayoutVars>
          <dgm:bulletEnabled val="1"/>
        </dgm:presLayoutVars>
      </dgm:prSet>
      <dgm:spPr/>
    </dgm:pt>
    <dgm:pt modelId="{ABFC9D1B-1613-624E-9F99-D790E1BDD4DB}" type="pres">
      <dgm:prSet presAssocID="{AF33E666-0EFC-B14A-9134-099A26024B17}" presName="spaceBetweenRectangles" presStyleCnt="0"/>
      <dgm:spPr/>
    </dgm:pt>
    <dgm:pt modelId="{774FD549-358C-2D4E-96F2-645A7B462845}" type="pres">
      <dgm:prSet presAssocID="{5DA991D3-77C2-6F46-8EE8-FB855C3859A9}" presName="parentLin" presStyleCnt="0"/>
      <dgm:spPr/>
    </dgm:pt>
    <dgm:pt modelId="{ACE05923-2EA1-9746-89D8-0BF93906703C}" type="pres">
      <dgm:prSet presAssocID="{5DA991D3-77C2-6F46-8EE8-FB855C3859A9}" presName="parentLeftMargin" presStyleLbl="node1" presStyleIdx="1" presStyleCnt="4"/>
      <dgm:spPr/>
    </dgm:pt>
    <dgm:pt modelId="{3B0A25DE-7F76-4349-901B-23411968522A}" type="pres">
      <dgm:prSet presAssocID="{5DA991D3-77C2-6F46-8EE8-FB855C3859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3B0FE55-6827-DB43-A7F9-95B9966D59E1}" type="pres">
      <dgm:prSet presAssocID="{5DA991D3-77C2-6F46-8EE8-FB855C3859A9}" presName="negativeSpace" presStyleCnt="0"/>
      <dgm:spPr/>
    </dgm:pt>
    <dgm:pt modelId="{612ACAF6-1DFB-504F-8A2D-3BAF79783F13}" type="pres">
      <dgm:prSet presAssocID="{5DA991D3-77C2-6F46-8EE8-FB855C3859A9}" presName="childText" presStyleLbl="conFgAcc1" presStyleIdx="2" presStyleCnt="4">
        <dgm:presLayoutVars>
          <dgm:bulletEnabled val="1"/>
        </dgm:presLayoutVars>
      </dgm:prSet>
      <dgm:spPr/>
    </dgm:pt>
    <dgm:pt modelId="{E7D87DAB-4446-1F43-81F6-74B9C4DB9893}" type="pres">
      <dgm:prSet presAssocID="{CF1B09EE-4D5A-2C4C-9154-9A7C02C8789E}" presName="spaceBetweenRectangles" presStyleCnt="0"/>
      <dgm:spPr/>
    </dgm:pt>
    <dgm:pt modelId="{E2A061E9-8466-B941-9C46-BB18DC4765A3}" type="pres">
      <dgm:prSet presAssocID="{804A9666-9741-5441-9597-1AB3B1BAD6E7}" presName="parentLin" presStyleCnt="0"/>
      <dgm:spPr/>
    </dgm:pt>
    <dgm:pt modelId="{E6834135-E5A4-9E40-993B-C6D0AEBCF6FE}" type="pres">
      <dgm:prSet presAssocID="{804A9666-9741-5441-9597-1AB3B1BAD6E7}" presName="parentLeftMargin" presStyleLbl="node1" presStyleIdx="2" presStyleCnt="4"/>
      <dgm:spPr/>
    </dgm:pt>
    <dgm:pt modelId="{AFDA25A6-3E9F-A24B-B080-4D844C51003B}" type="pres">
      <dgm:prSet presAssocID="{804A9666-9741-5441-9597-1AB3B1BAD6E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C551E81-860F-954A-A97E-96A4AF807B02}" type="pres">
      <dgm:prSet presAssocID="{804A9666-9741-5441-9597-1AB3B1BAD6E7}" presName="negativeSpace" presStyleCnt="0"/>
      <dgm:spPr/>
    </dgm:pt>
    <dgm:pt modelId="{F618DE74-C76C-3549-97E0-DF9FBB7A3149}" type="pres">
      <dgm:prSet presAssocID="{804A9666-9741-5441-9597-1AB3B1BAD6E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CC7A800-6A7A-1549-B4B9-F052A9D643B2}" type="presOf" srcId="{D05A3429-FFD3-994F-92F6-17679D3116E0}" destId="{593836B3-6175-A941-ABF1-A63C03A4B66C}" srcOrd="1" destOrd="0" presId="urn:microsoft.com/office/officeart/2005/8/layout/list1"/>
    <dgm:cxn modelId="{3F6CEA24-2970-0645-BB81-70A598FB6C5A}" type="presOf" srcId="{77B7FB98-6944-5547-B730-1FC3C42CEC94}" destId="{775FB969-5275-3043-86DB-149A5CAC96C3}" srcOrd="0" destOrd="0" presId="urn:microsoft.com/office/officeart/2005/8/layout/list1"/>
    <dgm:cxn modelId="{F798254C-9470-5C46-9A0F-8451C717E357}" srcId="{77B7FB98-6944-5547-B730-1FC3C42CEC94}" destId="{9E72035E-0D64-1541-A5DF-913B9F892C0C}" srcOrd="0" destOrd="0" parTransId="{F1E063F2-323F-904D-8A1B-95223B6D3926}" sibTransId="{4795AF81-435F-CF41-A8B7-BBF5BB3F9899}"/>
    <dgm:cxn modelId="{3AB87A69-3775-7742-A656-B7D001E799CC}" type="presOf" srcId="{804A9666-9741-5441-9597-1AB3B1BAD6E7}" destId="{AFDA25A6-3E9F-A24B-B080-4D844C51003B}" srcOrd="1" destOrd="0" presId="urn:microsoft.com/office/officeart/2005/8/layout/list1"/>
    <dgm:cxn modelId="{758D1375-966C-3B4B-9759-A1BC4F56CF36}" type="presOf" srcId="{D05A3429-FFD3-994F-92F6-17679D3116E0}" destId="{6C79C319-9AD4-DC42-B7AE-55FA61C7C9DF}" srcOrd="0" destOrd="0" presId="urn:microsoft.com/office/officeart/2005/8/layout/list1"/>
    <dgm:cxn modelId="{69411476-A802-E94E-B9A6-94E63D29A505}" srcId="{77B7FB98-6944-5547-B730-1FC3C42CEC94}" destId="{5DA991D3-77C2-6F46-8EE8-FB855C3859A9}" srcOrd="2" destOrd="0" parTransId="{63A9DBB2-DE1A-A446-A658-1CB0AF66095E}" sibTransId="{CF1B09EE-4D5A-2C4C-9154-9A7C02C8789E}"/>
    <dgm:cxn modelId="{3A81C177-BD8A-E141-BEB7-1B75A5F42558}" type="presOf" srcId="{804A9666-9741-5441-9597-1AB3B1BAD6E7}" destId="{E6834135-E5A4-9E40-993B-C6D0AEBCF6FE}" srcOrd="0" destOrd="0" presId="urn:microsoft.com/office/officeart/2005/8/layout/list1"/>
    <dgm:cxn modelId="{BD774383-4957-F546-A3E8-9186EEAD954F}" srcId="{77B7FB98-6944-5547-B730-1FC3C42CEC94}" destId="{D05A3429-FFD3-994F-92F6-17679D3116E0}" srcOrd="1" destOrd="0" parTransId="{D0BAF8D1-80AD-4A4A-A36A-BC82E43C0D02}" sibTransId="{AF33E666-0EFC-B14A-9134-099A26024B17}"/>
    <dgm:cxn modelId="{E2F24BB7-2AA2-2345-97B5-9F297ACFAAFD}" type="presOf" srcId="{5DA991D3-77C2-6F46-8EE8-FB855C3859A9}" destId="{3B0A25DE-7F76-4349-901B-23411968522A}" srcOrd="1" destOrd="0" presId="urn:microsoft.com/office/officeart/2005/8/layout/list1"/>
    <dgm:cxn modelId="{ACFCEAB7-82D9-824F-A7EB-8C6093BA7AA4}" type="presOf" srcId="{9E72035E-0D64-1541-A5DF-913B9F892C0C}" destId="{AB780912-EFC7-3C40-931F-8158CA42C529}" srcOrd="0" destOrd="0" presId="urn:microsoft.com/office/officeart/2005/8/layout/list1"/>
    <dgm:cxn modelId="{9C38ECC9-F64B-AC4B-A06E-E69E9EC68A6C}" srcId="{77B7FB98-6944-5547-B730-1FC3C42CEC94}" destId="{804A9666-9741-5441-9597-1AB3B1BAD6E7}" srcOrd="3" destOrd="0" parTransId="{65A4E040-100B-C249-90EA-A616EF15DC19}" sibTransId="{17406447-764F-1445-87C1-A6CF3E040E90}"/>
    <dgm:cxn modelId="{D35E45D1-3017-4447-85B5-4574F7F0ECDD}" type="presOf" srcId="{9E72035E-0D64-1541-A5DF-913B9F892C0C}" destId="{F0313722-C6B0-C74B-887D-64C89CDF57B0}" srcOrd="1" destOrd="0" presId="urn:microsoft.com/office/officeart/2005/8/layout/list1"/>
    <dgm:cxn modelId="{A782ECE7-ECE0-9445-BE00-5E29AEB8E0DA}" type="presOf" srcId="{5DA991D3-77C2-6F46-8EE8-FB855C3859A9}" destId="{ACE05923-2EA1-9746-89D8-0BF93906703C}" srcOrd="0" destOrd="0" presId="urn:microsoft.com/office/officeart/2005/8/layout/list1"/>
    <dgm:cxn modelId="{065DCA78-A8A1-994E-BCA1-E09794C0DDB4}" type="presParOf" srcId="{775FB969-5275-3043-86DB-149A5CAC96C3}" destId="{B28196CE-D652-614D-A58F-4F447BDC57F1}" srcOrd="0" destOrd="0" presId="urn:microsoft.com/office/officeart/2005/8/layout/list1"/>
    <dgm:cxn modelId="{0C74CC08-8169-8C4C-8E66-2CF0666FDA84}" type="presParOf" srcId="{B28196CE-D652-614D-A58F-4F447BDC57F1}" destId="{AB780912-EFC7-3C40-931F-8158CA42C529}" srcOrd="0" destOrd="0" presId="urn:microsoft.com/office/officeart/2005/8/layout/list1"/>
    <dgm:cxn modelId="{ECA415A5-5DE5-9549-AF94-FDE8737E1699}" type="presParOf" srcId="{B28196CE-D652-614D-A58F-4F447BDC57F1}" destId="{F0313722-C6B0-C74B-887D-64C89CDF57B0}" srcOrd="1" destOrd="0" presId="urn:microsoft.com/office/officeart/2005/8/layout/list1"/>
    <dgm:cxn modelId="{5FFED1AB-657D-494D-8BFD-326523925046}" type="presParOf" srcId="{775FB969-5275-3043-86DB-149A5CAC96C3}" destId="{6932B9E5-4B4A-6944-BD96-9260BCF9D007}" srcOrd="1" destOrd="0" presId="urn:microsoft.com/office/officeart/2005/8/layout/list1"/>
    <dgm:cxn modelId="{A74D214E-566A-2240-BB49-10AA2F8D5D7B}" type="presParOf" srcId="{775FB969-5275-3043-86DB-149A5CAC96C3}" destId="{C979F898-5E01-B24F-B2DB-89EF7F5138BC}" srcOrd="2" destOrd="0" presId="urn:microsoft.com/office/officeart/2005/8/layout/list1"/>
    <dgm:cxn modelId="{60710577-CFA5-234C-AE3F-AF458AC38A15}" type="presParOf" srcId="{775FB969-5275-3043-86DB-149A5CAC96C3}" destId="{7FBFB474-03A6-C746-9ADD-327D8BB6831C}" srcOrd="3" destOrd="0" presId="urn:microsoft.com/office/officeart/2005/8/layout/list1"/>
    <dgm:cxn modelId="{B639029C-F142-A949-AA8F-8B804402E4C5}" type="presParOf" srcId="{775FB969-5275-3043-86DB-149A5CAC96C3}" destId="{856DF1E7-47EA-514A-8A3D-E851C2D7845A}" srcOrd="4" destOrd="0" presId="urn:microsoft.com/office/officeart/2005/8/layout/list1"/>
    <dgm:cxn modelId="{91FCA758-29BB-3E45-A162-4EC39DA199B9}" type="presParOf" srcId="{856DF1E7-47EA-514A-8A3D-E851C2D7845A}" destId="{6C79C319-9AD4-DC42-B7AE-55FA61C7C9DF}" srcOrd="0" destOrd="0" presId="urn:microsoft.com/office/officeart/2005/8/layout/list1"/>
    <dgm:cxn modelId="{1B0C57CB-B00A-A046-B50A-3310745526B3}" type="presParOf" srcId="{856DF1E7-47EA-514A-8A3D-E851C2D7845A}" destId="{593836B3-6175-A941-ABF1-A63C03A4B66C}" srcOrd="1" destOrd="0" presId="urn:microsoft.com/office/officeart/2005/8/layout/list1"/>
    <dgm:cxn modelId="{D5E20600-BB95-A84B-943A-42B0D1E8DE90}" type="presParOf" srcId="{775FB969-5275-3043-86DB-149A5CAC96C3}" destId="{6E9A5C34-C4EF-074F-842A-52D64DD92183}" srcOrd="5" destOrd="0" presId="urn:microsoft.com/office/officeart/2005/8/layout/list1"/>
    <dgm:cxn modelId="{9052FC94-3F30-744C-9A83-ADAE77D0A38B}" type="presParOf" srcId="{775FB969-5275-3043-86DB-149A5CAC96C3}" destId="{9D269C24-3BE2-C04D-ACB8-3A0831456DD0}" srcOrd="6" destOrd="0" presId="urn:microsoft.com/office/officeart/2005/8/layout/list1"/>
    <dgm:cxn modelId="{BD81ACEF-7A28-4A4B-A644-7A4374036C3B}" type="presParOf" srcId="{775FB969-5275-3043-86DB-149A5CAC96C3}" destId="{ABFC9D1B-1613-624E-9F99-D790E1BDD4DB}" srcOrd="7" destOrd="0" presId="urn:microsoft.com/office/officeart/2005/8/layout/list1"/>
    <dgm:cxn modelId="{9D76AB1B-44F2-D544-84C5-8CBCF1E34C40}" type="presParOf" srcId="{775FB969-5275-3043-86DB-149A5CAC96C3}" destId="{774FD549-358C-2D4E-96F2-645A7B462845}" srcOrd="8" destOrd="0" presId="urn:microsoft.com/office/officeart/2005/8/layout/list1"/>
    <dgm:cxn modelId="{BD4D4CE2-B9D5-4141-8A21-7CC356C2B783}" type="presParOf" srcId="{774FD549-358C-2D4E-96F2-645A7B462845}" destId="{ACE05923-2EA1-9746-89D8-0BF93906703C}" srcOrd="0" destOrd="0" presId="urn:microsoft.com/office/officeart/2005/8/layout/list1"/>
    <dgm:cxn modelId="{7B2FCF5C-2035-B045-9B13-0E11CFEC8E53}" type="presParOf" srcId="{774FD549-358C-2D4E-96F2-645A7B462845}" destId="{3B0A25DE-7F76-4349-901B-23411968522A}" srcOrd="1" destOrd="0" presId="urn:microsoft.com/office/officeart/2005/8/layout/list1"/>
    <dgm:cxn modelId="{B97429E0-26AF-6E4F-B4AF-15CF175AD94A}" type="presParOf" srcId="{775FB969-5275-3043-86DB-149A5CAC96C3}" destId="{23B0FE55-6827-DB43-A7F9-95B9966D59E1}" srcOrd="9" destOrd="0" presId="urn:microsoft.com/office/officeart/2005/8/layout/list1"/>
    <dgm:cxn modelId="{695386BB-2EF0-6E44-BFAA-AA9288F9202F}" type="presParOf" srcId="{775FB969-5275-3043-86DB-149A5CAC96C3}" destId="{612ACAF6-1DFB-504F-8A2D-3BAF79783F13}" srcOrd="10" destOrd="0" presId="urn:microsoft.com/office/officeart/2005/8/layout/list1"/>
    <dgm:cxn modelId="{C5BD9945-F4D3-5C4A-BD18-B6C9CF219496}" type="presParOf" srcId="{775FB969-5275-3043-86DB-149A5CAC96C3}" destId="{E7D87DAB-4446-1F43-81F6-74B9C4DB9893}" srcOrd="11" destOrd="0" presId="urn:microsoft.com/office/officeart/2005/8/layout/list1"/>
    <dgm:cxn modelId="{F7B1BFDB-644F-4E4D-A234-FB2E54F84ECB}" type="presParOf" srcId="{775FB969-5275-3043-86DB-149A5CAC96C3}" destId="{E2A061E9-8466-B941-9C46-BB18DC4765A3}" srcOrd="12" destOrd="0" presId="urn:microsoft.com/office/officeart/2005/8/layout/list1"/>
    <dgm:cxn modelId="{0AF138C2-D1B2-FE48-8862-DC15D84A3889}" type="presParOf" srcId="{E2A061E9-8466-B941-9C46-BB18DC4765A3}" destId="{E6834135-E5A4-9E40-993B-C6D0AEBCF6FE}" srcOrd="0" destOrd="0" presId="urn:microsoft.com/office/officeart/2005/8/layout/list1"/>
    <dgm:cxn modelId="{4D66BD0B-233D-9847-A572-964A9C8A508A}" type="presParOf" srcId="{E2A061E9-8466-B941-9C46-BB18DC4765A3}" destId="{AFDA25A6-3E9F-A24B-B080-4D844C51003B}" srcOrd="1" destOrd="0" presId="urn:microsoft.com/office/officeart/2005/8/layout/list1"/>
    <dgm:cxn modelId="{1E1F1ACA-7F9A-4D43-8196-B1719F9E8013}" type="presParOf" srcId="{775FB969-5275-3043-86DB-149A5CAC96C3}" destId="{5C551E81-860F-954A-A97E-96A4AF807B02}" srcOrd="13" destOrd="0" presId="urn:microsoft.com/office/officeart/2005/8/layout/list1"/>
    <dgm:cxn modelId="{E7BA8895-60D0-C54A-9418-77B6DD778ECB}" type="presParOf" srcId="{775FB969-5275-3043-86DB-149A5CAC96C3}" destId="{F618DE74-C76C-3549-97E0-DF9FBB7A31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9F898-5E01-B24F-B2DB-89EF7F5138BC}">
      <dsp:nvSpPr>
        <dsp:cNvPr id="0" name=""/>
        <dsp:cNvSpPr/>
      </dsp:nvSpPr>
      <dsp:spPr>
        <a:xfrm>
          <a:off x="0" y="511533"/>
          <a:ext cx="8128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13722-C6B0-C74B-887D-64C89CDF57B0}">
      <dsp:nvSpPr>
        <dsp:cNvPr id="0" name=""/>
        <dsp:cNvSpPr/>
      </dsp:nvSpPr>
      <dsp:spPr>
        <a:xfrm>
          <a:off x="406400" y="68733"/>
          <a:ext cx="5689599" cy="88560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</a:rPr>
            <a:t>Uniform grid</a:t>
          </a:r>
        </a:p>
      </dsp:txBody>
      <dsp:txXfrm>
        <a:off x="449631" y="111964"/>
        <a:ext cx="5603137" cy="799138"/>
      </dsp:txXfrm>
    </dsp:sp>
    <dsp:sp modelId="{9D269C24-3BE2-C04D-ACB8-3A0831456DD0}">
      <dsp:nvSpPr>
        <dsp:cNvPr id="0" name=""/>
        <dsp:cNvSpPr/>
      </dsp:nvSpPr>
      <dsp:spPr>
        <a:xfrm>
          <a:off x="0" y="1872333"/>
          <a:ext cx="8128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836B3-6175-A941-ABF1-A63C03A4B66C}">
      <dsp:nvSpPr>
        <dsp:cNvPr id="0" name=""/>
        <dsp:cNvSpPr/>
      </dsp:nvSpPr>
      <dsp:spPr>
        <a:xfrm>
          <a:off x="406400" y="1429533"/>
          <a:ext cx="5689599" cy="88560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Rectilinear grid</a:t>
          </a:r>
        </a:p>
      </dsp:txBody>
      <dsp:txXfrm>
        <a:off x="449631" y="1472764"/>
        <a:ext cx="5603137" cy="799138"/>
      </dsp:txXfrm>
    </dsp:sp>
    <dsp:sp modelId="{612ACAF6-1DFB-504F-8A2D-3BAF79783F13}">
      <dsp:nvSpPr>
        <dsp:cNvPr id="0" name=""/>
        <dsp:cNvSpPr/>
      </dsp:nvSpPr>
      <dsp:spPr>
        <a:xfrm>
          <a:off x="0" y="3233133"/>
          <a:ext cx="8128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A25DE-7F76-4349-901B-23411968522A}">
      <dsp:nvSpPr>
        <dsp:cNvPr id="0" name=""/>
        <dsp:cNvSpPr/>
      </dsp:nvSpPr>
      <dsp:spPr>
        <a:xfrm>
          <a:off x="406400" y="2790333"/>
          <a:ext cx="5689599" cy="88560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Structured grid</a:t>
          </a:r>
        </a:p>
      </dsp:txBody>
      <dsp:txXfrm>
        <a:off x="449631" y="2833564"/>
        <a:ext cx="5603137" cy="799138"/>
      </dsp:txXfrm>
    </dsp:sp>
    <dsp:sp modelId="{F618DE74-C76C-3549-97E0-DF9FBB7A3149}">
      <dsp:nvSpPr>
        <dsp:cNvPr id="0" name=""/>
        <dsp:cNvSpPr/>
      </dsp:nvSpPr>
      <dsp:spPr>
        <a:xfrm>
          <a:off x="0" y="4593933"/>
          <a:ext cx="8128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A25A6-3E9F-A24B-B080-4D844C51003B}">
      <dsp:nvSpPr>
        <dsp:cNvPr id="0" name=""/>
        <dsp:cNvSpPr/>
      </dsp:nvSpPr>
      <dsp:spPr>
        <a:xfrm>
          <a:off x="406400" y="4151133"/>
          <a:ext cx="5689599" cy="885600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Unstructured grid</a:t>
          </a:r>
        </a:p>
      </dsp:txBody>
      <dsp:txXfrm>
        <a:off x="449631" y="4194364"/>
        <a:ext cx="5603137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48EA-1283-8F41-ABBC-32A96EF632CD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9D0DB-5055-C442-8B0E-8C162A02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8CEED-B2DB-1345-B678-42F6AF0F7A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3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8CEED-B2DB-1345-B678-42F6AF0F7A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7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D0C6-4A7D-E405-6521-D39BCFF22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F6B58-7540-95C3-EE82-5219BF5E7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1F93-219F-7B81-259E-8E264187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127" y="6356350"/>
            <a:ext cx="129014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66C54-4D07-E4AA-0D5D-84B5742C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779" y="6356349"/>
            <a:ext cx="1047093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751A-73CE-A009-62BD-0904FF1D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12352-8F9B-5D9F-F967-B5DA9342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057E8-4985-B1E4-26D7-E98190A9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3A1E1-CA33-E1D5-9492-54DEBE2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98B8-249D-34D7-1099-BEBB464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DC98F-3B5F-1550-55E8-87AFB5801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240F-8801-3591-E98F-A8A07267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9B4-AA93-EFF0-910D-8ABA9192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A398-7B89-AA87-4843-913EC5E6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A8A5-5780-EC91-65D7-80987A30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7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BD17-4C17-BC1E-99FC-4A03382F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835351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5505-4697-A13B-D151-3A174FCD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4979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6D6C0-F55E-807B-C027-F49175752DE8}"/>
              </a:ext>
            </a:extLst>
          </p:cNvPr>
          <p:cNvSpPr/>
          <p:nvPr userDrawn="1"/>
        </p:nvSpPr>
        <p:spPr>
          <a:xfrm>
            <a:off x="0" y="6566444"/>
            <a:ext cx="12192000" cy="291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ABA79C-30B7-5D2A-1C97-316707A02641}"/>
              </a:ext>
            </a:extLst>
          </p:cNvPr>
          <p:cNvSpPr txBox="1">
            <a:spLocks/>
          </p:cNvSpPr>
          <p:nvPr userDrawn="1"/>
        </p:nvSpPr>
        <p:spPr>
          <a:xfrm>
            <a:off x="11353800" y="6559932"/>
            <a:ext cx="822435" cy="291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55575-407E-B34E-9F22-CDABE8B61B26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92DF-1D5E-C735-8A2F-964B44FF8559}"/>
              </a:ext>
            </a:extLst>
          </p:cNvPr>
          <p:cNvSpPr txBox="1"/>
          <p:nvPr userDrawn="1"/>
        </p:nvSpPr>
        <p:spPr>
          <a:xfrm>
            <a:off x="0" y="6581001"/>
            <a:ext cx="4150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IITK CS661: Big Data Visual Analytics: Soumya Dutta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7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4DCB-A43B-4218-D574-09F42DC2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D66A7-F241-C940-D40B-2F8F12AB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F21B6-D8AE-2965-B317-3C488ED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85CF-08B2-016E-A06F-B164F063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D749-C41E-AC7E-4EB5-6C3CCC61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DBA8-2B4C-6767-C70A-57592FB5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2F91-214A-8B2D-BF0B-E956264B6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0A2F3-CC5C-769A-1674-5BD46D988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D7FAE-CEC3-27AD-F938-50DD1ED1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2F60E-34AC-A43D-98F1-E92B6716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0F6A6-A00D-23C5-FC00-ECADC809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D1F1-C815-5738-7701-D2A3C22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0B-69BE-F1BE-F120-53F4F588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2E48-EC90-2F14-8303-5A0F08F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17BA5-2251-7E6E-42A6-B55B97E89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2259C-8CA6-1905-1510-D845BB5A5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7BE5-66C5-4256-6F69-CF021DEE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0CBC6-6027-45EC-6632-BC4669AA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6DACC-C53E-7931-5ABE-DBD66137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1576-1332-95C9-D793-33FAB3AD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12A43-17F6-720A-EE99-D004C02F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4AE4D-D567-8D73-9EC4-340961DF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5D431-8B1D-E78D-438F-280B2F56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E933E-31F2-48DB-DE83-2FACFBE2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AE67E-776C-F0EF-833A-F0674F96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34AF-75CC-4FD7-B07D-B1FD7C6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1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3A3-73EC-3FF3-CFE1-FF979F6D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00BD-7A84-48ED-390F-2D37611C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CAD93-3F18-2764-D952-2F650DF0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DA94A-6B68-5037-DBB4-13AD6172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CDA5F-7A57-B13E-89C7-00222309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6395-4AC8-3411-78BA-99A8BEFF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8D22-C360-BC7C-7ECD-A6ABBF83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14F94-29FC-08DF-808F-4DD2BC5EE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AD517-762B-CCCD-B158-17F815A3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12F26-CAC8-0792-125A-EBDE81B5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21C10-5E61-751F-357A-E1BB873E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AB31-FE16-7DB0-7F25-7BE9791B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8FAEB-2681-DDEF-8A46-A8137682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43"/>
            <a:ext cx="10515600" cy="969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39C0-955A-7EEE-0C56-4A040883B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499"/>
            <a:ext cx="10515600" cy="478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79F1-FBAD-F5DD-8EA1-17E6B55D9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58" y="6356350"/>
            <a:ext cx="1531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565A9-3DE8-8114-531D-705E77831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5" y="6356350"/>
            <a:ext cx="822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8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3.mp4"/><Relationship Id="rId5" Type="http://schemas.openxmlformats.org/officeDocument/2006/relationships/video" Target="NULL" TargetMode="Externa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jpg"/><Relationship Id="rId10" Type="http://schemas.openxmlformats.org/officeDocument/2006/relationships/image" Target="../media/image16.png"/><Relationship Id="rId4" Type="http://schemas.openxmlformats.org/officeDocument/2006/relationships/image" Target="../media/image11.jp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jpg"/><Relationship Id="rId10" Type="http://schemas.openxmlformats.org/officeDocument/2006/relationships/image" Target="../media/image16.png"/><Relationship Id="rId4" Type="http://schemas.openxmlformats.org/officeDocument/2006/relationships/image" Target="../media/image11.jp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itware.github.io/vtk-examples/site/Python/" TargetMode="External"/><Relationship Id="rId2" Type="http://schemas.openxmlformats.org/officeDocument/2006/relationships/hyperlink" Target="https://vtk.org/vtk-users-guid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vtk.org/vtk-users-guide/" TargetMode="External"/><Relationship Id="rId2" Type="http://schemas.openxmlformats.org/officeDocument/2006/relationships/hyperlink" Target="https://kitware.github.io/vtk-examples/site/Pyth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vtk.org/vtk-textboo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vtk.org/doc/nightly/html/classes.html)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Df96rx3i9g?start=130&amp;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5z0qRNFFxs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6D32-91C7-2F3A-EE34-E3A9ADDFB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136" y="2531062"/>
            <a:ext cx="10303727" cy="89793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Big Data Visual Analytics (CS 661)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97FEE-828C-679B-448C-A375342F1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9093"/>
            <a:ext cx="9144000" cy="2787876"/>
          </a:xfrm>
        </p:spPr>
        <p:txBody>
          <a:bodyPr>
            <a:normAutofit/>
          </a:bodyPr>
          <a:lstStyle/>
          <a:p>
            <a:r>
              <a:rPr lang="en-US" sz="4000" dirty="0"/>
              <a:t>Instructor: Soumya Dutta</a:t>
            </a:r>
          </a:p>
          <a:p>
            <a:r>
              <a:rPr lang="en-US" sz="2800" dirty="0"/>
              <a:t>Department of Computer Science and Engineering</a:t>
            </a:r>
          </a:p>
          <a:p>
            <a:r>
              <a:rPr lang="en-US" sz="2800" dirty="0"/>
              <a:t>Indian Institute of Technology Kanpur (IITK)</a:t>
            </a:r>
            <a:endParaRPr lang="en-US" sz="2800" b="1" dirty="0"/>
          </a:p>
          <a:p>
            <a:r>
              <a:rPr lang="en-US" sz="2800" dirty="0"/>
              <a:t>email: </a:t>
            </a:r>
            <a:r>
              <a:rPr lang="en-US" sz="2800" dirty="0" err="1"/>
              <a:t>soumyad@cse.iitk.ac.in</a:t>
            </a:r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4A28FC-2A38-5FB2-BA8B-3A9A2926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753" y="269024"/>
            <a:ext cx="2349352" cy="22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4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759F-E221-D84B-9B84-1BDDCF0D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6" y="202136"/>
            <a:ext cx="7402417" cy="73034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Big Data in Scientific Visualization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0D4AFE-FFF6-CD4A-9A05-517B76A97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54219"/>
            <a:ext cx="6467373" cy="1123305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accent1"/>
                </a:solidFill>
              </a:rPr>
              <a:t>Big data </a:t>
            </a:r>
            <a:r>
              <a:rPr lang="en-US" sz="2400" dirty="0">
                <a:solidFill>
                  <a:schemeClr val="tx1"/>
                </a:solidFill>
              </a:rPr>
              <a:t>describes datasets that are so large, complex, or rapidly changing that they push the very limits of our analytical capability</a:t>
            </a:r>
            <a:r>
              <a:rPr lang="en-US" sz="2400" baseline="30000" dirty="0">
                <a:solidFill>
                  <a:schemeClr val="tx1"/>
                </a:solidFill>
              </a:rPr>
              <a:t>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95FE2-C3C3-F141-99DE-A373161BD920}"/>
              </a:ext>
            </a:extLst>
          </p:cNvPr>
          <p:cNvSpPr txBox="1"/>
          <p:nvPr/>
        </p:nvSpPr>
        <p:spPr>
          <a:xfrm>
            <a:off x="5468881" y="6581001"/>
            <a:ext cx="6467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baseline="30000" dirty="0"/>
              <a:t>1</a:t>
            </a:r>
            <a:r>
              <a:rPr lang="en-US" sz="1200" dirty="0"/>
              <a:t>NIST Big Data Public Working Group: (https://</a:t>
            </a:r>
            <a:r>
              <a:rPr lang="en-US" sz="1200" dirty="0" err="1"/>
              <a:t>bigdatawg.nist.gov</a:t>
            </a:r>
            <a:r>
              <a:rPr lang="en-US" sz="1200" dirty="0"/>
              <a:t>/_</a:t>
            </a:r>
            <a:r>
              <a:rPr lang="en-US" sz="1200" dirty="0" err="1"/>
              <a:t>uploadfiles</a:t>
            </a:r>
            <a:r>
              <a:rPr lang="en-US" sz="1200" dirty="0"/>
              <a:t>/NIST.SP.1500-1.pdf)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BD0C5-3868-874B-B28A-53E145FC7BEC}"/>
              </a:ext>
            </a:extLst>
          </p:cNvPr>
          <p:cNvSpPr txBox="1"/>
          <p:nvPr/>
        </p:nvSpPr>
        <p:spPr>
          <a:xfrm>
            <a:off x="5867578" y="5837788"/>
            <a:ext cx="5803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FRONTIER World’s fastest supercomputer at Oak Ridge National Laboratory, credit: OLCF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7790B17-7B73-E348-943D-FC6C8F07C615}"/>
              </a:ext>
            </a:extLst>
          </p:cNvPr>
          <p:cNvSpPr/>
          <p:nvPr/>
        </p:nvSpPr>
        <p:spPr>
          <a:xfrm>
            <a:off x="2913700" y="2740713"/>
            <a:ext cx="317013" cy="343188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3AF572-1E7F-E844-976F-5284C7BB7722}"/>
              </a:ext>
            </a:extLst>
          </p:cNvPr>
          <p:cNvSpPr txBox="1"/>
          <p:nvPr/>
        </p:nvSpPr>
        <p:spPr>
          <a:xfrm>
            <a:off x="1855465" y="2438591"/>
            <a:ext cx="2828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Megascale</a:t>
            </a:r>
            <a:r>
              <a:rPr lang="en-US" sz="1400" dirty="0"/>
              <a:t> (10</a:t>
            </a:r>
            <a:r>
              <a:rPr lang="en-US" sz="1400" baseline="30000" dirty="0"/>
              <a:t>6 </a:t>
            </a:r>
            <a:r>
              <a:rPr lang="en-US" sz="1400" dirty="0"/>
              <a:t> FLOPS) (1961)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D6488-1480-2F4E-83DB-6ABC22A62F57}"/>
              </a:ext>
            </a:extLst>
          </p:cNvPr>
          <p:cNvSpPr txBox="1"/>
          <p:nvPr/>
        </p:nvSpPr>
        <p:spPr>
          <a:xfrm>
            <a:off x="1855465" y="3040968"/>
            <a:ext cx="2889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Gigascale</a:t>
            </a:r>
            <a:r>
              <a:rPr lang="en-US" sz="1600" dirty="0"/>
              <a:t> (10</a:t>
            </a:r>
            <a:r>
              <a:rPr lang="en-US" sz="1600" baseline="30000" dirty="0"/>
              <a:t>9 </a:t>
            </a:r>
            <a:r>
              <a:rPr lang="en-US" sz="1600" dirty="0"/>
              <a:t>FLOPS)  (1972)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C3CAC-854C-624F-B771-B81F31218D14}"/>
              </a:ext>
            </a:extLst>
          </p:cNvPr>
          <p:cNvSpPr txBox="1"/>
          <p:nvPr/>
        </p:nvSpPr>
        <p:spPr>
          <a:xfrm>
            <a:off x="1855465" y="3740886"/>
            <a:ext cx="3271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Terascale</a:t>
            </a:r>
            <a:r>
              <a:rPr lang="en-US" dirty="0"/>
              <a:t> (10</a:t>
            </a:r>
            <a:r>
              <a:rPr lang="en-US" baseline="30000" dirty="0"/>
              <a:t>12 </a:t>
            </a:r>
            <a:r>
              <a:rPr lang="en-US" dirty="0"/>
              <a:t>FLOPS) (1997)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E03020-D627-6A45-8815-D5F90C09CFF3}"/>
              </a:ext>
            </a:extLst>
          </p:cNvPr>
          <p:cNvSpPr txBox="1"/>
          <p:nvPr/>
        </p:nvSpPr>
        <p:spPr>
          <a:xfrm>
            <a:off x="1847723" y="4456310"/>
            <a:ext cx="3702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Petascale</a:t>
            </a:r>
            <a:r>
              <a:rPr lang="en-US" sz="2000" dirty="0"/>
              <a:t> (10</a:t>
            </a:r>
            <a:r>
              <a:rPr lang="en-US" sz="2000" baseline="30000" dirty="0"/>
              <a:t>15 </a:t>
            </a:r>
            <a:r>
              <a:rPr lang="en-US" sz="2000" dirty="0"/>
              <a:t>FLOPS)  (2009)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01EC3-26A4-F049-92CD-8711C99B5B33}"/>
              </a:ext>
            </a:extLst>
          </p:cNvPr>
          <p:cNvSpPr txBox="1"/>
          <p:nvPr/>
        </p:nvSpPr>
        <p:spPr>
          <a:xfrm>
            <a:off x="1847723" y="5247459"/>
            <a:ext cx="4872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Exascale (10</a:t>
            </a:r>
            <a:r>
              <a:rPr lang="en-US" sz="2400" b="1" baseline="30000" dirty="0"/>
              <a:t>18 </a:t>
            </a:r>
            <a:r>
              <a:rPr lang="en-US" sz="2400" b="1" dirty="0"/>
              <a:t>FLOPS) (2022)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75EF7F29-F80A-244F-975E-2DB970834169}"/>
              </a:ext>
            </a:extLst>
          </p:cNvPr>
          <p:cNvSpPr/>
          <p:nvPr/>
        </p:nvSpPr>
        <p:spPr>
          <a:xfrm>
            <a:off x="2913700" y="3426476"/>
            <a:ext cx="317013" cy="35626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F52620CD-C1E2-7E42-AB85-16DEB5E2B99D}"/>
              </a:ext>
            </a:extLst>
          </p:cNvPr>
          <p:cNvSpPr/>
          <p:nvPr/>
        </p:nvSpPr>
        <p:spPr>
          <a:xfrm>
            <a:off x="2913700" y="4144643"/>
            <a:ext cx="317013" cy="38750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E2A8145-1A9A-D349-8D9E-476F6EDFEDE1}"/>
              </a:ext>
            </a:extLst>
          </p:cNvPr>
          <p:cNvSpPr/>
          <p:nvPr/>
        </p:nvSpPr>
        <p:spPr>
          <a:xfrm>
            <a:off x="2913700" y="4924670"/>
            <a:ext cx="317013" cy="38750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black and blue storage unit&#10;&#10;Description automatically generated with medium confidence">
            <a:extLst>
              <a:ext uri="{FF2B5EF4-FFF2-40B4-BE49-F238E27FC236}">
                <a16:creationId xmlns:a16="http://schemas.microsoft.com/office/drawing/2014/main" id="{6F2ED232-9C76-F05B-2206-0763CE660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249" y="2154877"/>
            <a:ext cx="6545459" cy="3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1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22" grpId="0" animBg="1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Big Data in Scientific Visualization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B5213-6470-B80E-853B-85E481BF1A28}"/>
              </a:ext>
            </a:extLst>
          </p:cNvPr>
          <p:cNvSpPr txBox="1"/>
          <p:nvPr/>
        </p:nvSpPr>
        <p:spPr>
          <a:xfrm>
            <a:off x="5017027" y="3751632"/>
            <a:ext cx="2219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3C3C3B"/>
                </a:solidFill>
                <a:effectLst/>
                <a:latin typeface="Arial" panose="020B0604020202020204" pitchFamily="34" charset="0"/>
              </a:rPr>
              <a:t>MFIX-Exa: Studies CLR</a:t>
            </a:r>
            <a:endParaRPr lang="en-US" sz="1400" dirty="0">
              <a:effectLst/>
            </a:endParaRPr>
          </a:p>
        </p:txBody>
      </p:sp>
      <p:pic>
        <p:nvPicPr>
          <p:cNvPr id="5" name="Output" descr="Output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9150CDA6-EE1E-7F93-E7C9-A5A77F427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79089" y="892366"/>
            <a:ext cx="2526972" cy="2834385"/>
          </a:xfrm>
          <a:prstGeom prst="rect">
            <a:avLst/>
          </a:prstGeom>
        </p:spPr>
      </p:pic>
      <p:pic>
        <p:nvPicPr>
          <p:cNvPr id="6" name="Dark matter particle animation Halo formation and evolution" descr="Dark matter particle animation Halo formation and evolution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3886C0EC-BE90-01C9-2BA4-A28A65591DA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lum bright="31000" contrast="42000"/>
          </a:blip>
          <a:stretch>
            <a:fillRect/>
          </a:stretch>
        </p:blipFill>
        <p:spPr>
          <a:xfrm>
            <a:off x="838200" y="1520614"/>
            <a:ext cx="3277793" cy="2194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0EA6C6-F3CA-FA26-3A01-E2C3370CD2C6}"/>
              </a:ext>
            </a:extLst>
          </p:cNvPr>
          <p:cNvSpPr txBox="1"/>
          <p:nvPr/>
        </p:nvSpPr>
        <p:spPr>
          <a:xfrm>
            <a:off x="964727" y="3769262"/>
            <a:ext cx="2840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3C3C3B"/>
                </a:solidFill>
                <a:effectLst/>
                <a:latin typeface="Arial" panose="020B0604020202020204" pitchFamily="34" charset="0"/>
              </a:rPr>
              <a:t>Exa-Star: Simulation of Universe</a:t>
            </a:r>
            <a:endParaRPr lang="en-US" sz="1400" dirty="0">
              <a:effectLst/>
            </a:endParaRPr>
          </a:p>
        </p:txBody>
      </p:sp>
      <p:pic>
        <p:nvPicPr>
          <p:cNvPr id="8" name="turbo_rotor_anomaly" descr="turbo_rotor_anomaly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DCC26867-649A-0E14-C34A-FDE75CF04FB7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10334.070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67924" y="1481425"/>
            <a:ext cx="3867245" cy="2206137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42F33-4660-B9F6-8382-C02D5A2A13DB}"/>
              </a:ext>
            </a:extLst>
          </p:cNvPr>
          <p:cNvSpPr txBox="1"/>
          <p:nvPr/>
        </p:nvSpPr>
        <p:spPr>
          <a:xfrm>
            <a:off x="8679436" y="3769865"/>
            <a:ext cx="2538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3C3C3B"/>
                </a:solidFill>
                <a:effectLst/>
                <a:latin typeface="Arial" panose="020B0604020202020204" pitchFamily="34" charset="0"/>
              </a:rPr>
              <a:t>TURBO: Studies Engine Stall</a:t>
            </a:r>
            <a:endParaRPr lang="en-US" sz="14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9B7B7-984F-F207-DCF3-59A30F3DC7E9}"/>
              </a:ext>
            </a:extLst>
          </p:cNvPr>
          <p:cNvSpPr txBox="1"/>
          <p:nvPr/>
        </p:nvSpPr>
        <p:spPr>
          <a:xfrm>
            <a:off x="4425463" y="4035946"/>
            <a:ext cx="34028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Deliver high-fidelity multiphase flow modeling capabilities for applications in reducing CO</a:t>
            </a:r>
            <a:r>
              <a:rPr lang="en-US" sz="1600" baseline="-25000" dirty="0"/>
              <a:t>2</a:t>
            </a:r>
            <a:r>
              <a:rPr lang="en-US" sz="1600" dirty="0"/>
              <a:t> emissions from fossil fuel power plants.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2623B-48D4-AC18-2694-D6DD86C2A5A1}"/>
              </a:ext>
            </a:extLst>
          </p:cNvPr>
          <p:cNvSpPr txBox="1"/>
          <p:nvPr/>
        </p:nvSpPr>
        <p:spPr>
          <a:xfrm>
            <a:off x="8420625" y="4061206"/>
            <a:ext cx="30557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Enable understanding of rotating stall in Jet engines and develop stall detection as well as stall prevention measures.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53578-D975-9AE6-8F90-782FB1E53E42}"/>
              </a:ext>
            </a:extLst>
          </p:cNvPr>
          <p:cNvSpPr txBox="1"/>
          <p:nvPr/>
        </p:nvSpPr>
        <p:spPr>
          <a:xfrm>
            <a:off x="745712" y="4029305"/>
            <a:ext cx="35235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target science includes simulations of astrophysical explosions (such as supernovae and neutron stars) to understand the cosmic origin and the fundamental physics.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425C0-5016-EE12-EA4F-B199A76E7ABC}"/>
              </a:ext>
            </a:extLst>
          </p:cNvPr>
          <p:cNvSpPr txBox="1"/>
          <p:nvPr/>
        </p:nvSpPr>
        <p:spPr>
          <a:xfrm>
            <a:off x="4340169" y="5197538"/>
            <a:ext cx="37457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US" sz="1600" dirty="0"/>
              <a:t>The simulation will use billions of particles to model the physics. A simulation with 200 million particles and 100 time steps will need 160 TB storage.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59B7D2-F8AB-9687-4427-6BD07D584362}"/>
              </a:ext>
            </a:extLst>
          </p:cNvPr>
          <p:cNvSpPr txBox="1"/>
          <p:nvPr/>
        </p:nvSpPr>
        <p:spPr>
          <a:xfrm>
            <a:off x="8472243" y="5222599"/>
            <a:ext cx="3055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Just a single revolution produces 5TB of data and hundreds of revolutions are needed to run.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32CDF-5FDC-A486-7452-6217CE987C86}"/>
              </a:ext>
            </a:extLst>
          </p:cNvPr>
          <p:cNvSpPr txBox="1"/>
          <p:nvPr/>
        </p:nvSpPr>
        <p:spPr>
          <a:xfrm>
            <a:off x="892958" y="5326154"/>
            <a:ext cx="29841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Targeted to simulate 8192^3 resolution grid with 6 scalar quantities, i.e., 4TB per time step</a:t>
            </a:r>
          </a:p>
        </p:txBody>
      </p:sp>
    </p:spTree>
    <p:extLst>
      <p:ext uri="{BB962C8B-B14F-4D97-AF65-F5344CB8AC3E}">
        <p14:creationId xmlns:p14="http://schemas.microsoft.com/office/powerpoint/2010/main" val="279133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5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72105521-928A-5049-BF28-ACCDB375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24" y="2260297"/>
            <a:ext cx="2884539" cy="291281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FD6105B0-CC3C-F846-A433-10C59D456C51}"/>
              </a:ext>
            </a:extLst>
          </p:cNvPr>
          <p:cNvSpPr/>
          <p:nvPr/>
        </p:nvSpPr>
        <p:spPr>
          <a:xfrm>
            <a:off x="10143679" y="5079896"/>
            <a:ext cx="1285832" cy="1244247"/>
          </a:xfrm>
          <a:prstGeom prst="ellipse">
            <a:avLst/>
          </a:prstGeom>
          <a:solidFill>
            <a:srgbClr val="F0C7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9D0F-927C-284F-AA1A-9BE508427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082" y="1578984"/>
            <a:ext cx="5497380" cy="528699"/>
          </a:xfrm>
        </p:spPr>
        <p:txBody>
          <a:bodyPr>
            <a:normAutofit/>
          </a:bodyPr>
          <a:lstStyle/>
          <a:p>
            <a:r>
              <a:rPr lang="en-US" sz="2800" dirty="0"/>
              <a:t>The “5Vs” of Big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4BA02B-21BC-4B4F-9948-EF699E73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82" y="375727"/>
            <a:ext cx="10515600" cy="730344"/>
          </a:xfrm>
        </p:spPr>
        <p:txBody>
          <a:bodyPr/>
          <a:lstStyle/>
          <a:p>
            <a:r>
              <a:rPr lang="en-US" b="1" dirty="0"/>
              <a:t>Big Data Characterization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2B995-3D67-CC48-966D-141F1891AF57}"/>
              </a:ext>
            </a:extLst>
          </p:cNvPr>
          <p:cNvSpPr txBox="1"/>
          <p:nvPr/>
        </p:nvSpPr>
        <p:spPr>
          <a:xfrm>
            <a:off x="261070" y="2389143"/>
            <a:ext cx="5935879" cy="2800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Velocity:</a:t>
            </a:r>
            <a:r>
              <a:rPr lang="en-US" sz="2200" dirty="0"/>
              <a:t> Rate at which data is generated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Volume:</a:t>
            </a:r>
            <a:r>
              <a:rPr lang="en-US" sz="2200" dirty="0"/>
              <a:t> The extreme size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Variety:</a:t>
            </a:r>
            <a:r>
              <a:rPr lang="en-US" sz="2200" dirty="0"/>
              <a:t> Diverse types of structured and unstructured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Veracity:</a:t>
            </a:r>
            <a:r>
              <a:rPr lang="en-US" sz="2200" dirty="0"/>
              <a:t> Quality and truthfulness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Value:</a:t>
            </a:r>
            <a:r>
              <a:rPr lang="en-US" sz="2200" dirty="0"/>
              <a:t> Contributes to informed decision making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ADDF84D-323F-5847-9703-A326B563E20D}"/>
              </a:ext>
            </a:extLst>
          </p:cNvPr>
          <p:cNvSpPr/>
          <p:nvPr/>
        </p:nvSpPr>
        <p:spPr>
          <a:xfrm rot="5400000">
            <a:off x="8463092" y="2668200"/>
            <a:ext cx="1662399" cy="244714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E4B3F879-22F8-5341-B41E-7BC0B420569A}"/>
              </a:ext>
            </a:extLst>
          </p:cNvPr>
          <p:cNvSpPr/>
          <p:nvPr/>
        </p:nvSpPr>
        <p:spPr>
          <a:xfrm rot="9497240">
            <a:off x="9357585" y="3299162"/>
            <a:ext cx="1662399" cy="244714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4A0D55D5-0845-2648-B997-37AC99BD9F3B}"/>
              </a:ext>
            </a:extLst>
          </p:cNvPr>
          <p:cNvSpPr/>
          <p:nvPr/>
        </p:nvSpPr>
        <p:spPr>
          <a:xfrm rot="13906303">
            <a:off x="9050321" y="4369671"/>
            <a:ext cx="1662399" cy="244714"/>
          </a:xfrm>
          <a:prstGeom prst="leftArrow">
            <a:avLst/>
          </a:prstGeom>
          <a:solidFill>
            <a:srgbClr val="E10000">
              <a:alpha val="92157"/>
            </a:srgbClr>
          </a:solidFill>
        </p:spPr>
        <p:style>
          <a:lnRef idx="1">
            <a:schemeClr val="accent3"/>
          </a:lnRef>
          <a:fillRef idx="1002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C22B2FA7-DD94-8B4F-BC27-CB1ED3C335E4}"/>
              </a:ext>
            </a:extLst>
          </p:cNvPr>
          <p:cNvSpPr/>
          <p:nvPr/>
        </p:nvSpPr>
        <p:spPr>
          <a:xfrm rot="18486560">
            <a:off x="7875071" y="4370536"/>
            <a:ext cx="1662399" cy="244714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26E1DB8A-39BB-8641-81E8-33162515B72C}"/>
              </a:ext>
            </a:extLst>
          </p:cNvPr>
          <p:cNvSpPr/>
          <p:nvPr/>
        </p:nvSpPr>
        <p:spPr>
          <a:xfrm rot="1390120">
            <a:off x="7588210" y="3246627"/>
            <a:ext cx="1662399" cy="24471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8F0057-82E3-9549-95CE-F59B924313C5}"/>
              </a:ext>
            </a:extLst>
          </p:cNvPr>
          <p:cNvSpPr txBox="1"/>
          <p:nvPr/>
        </p:nvSpPr>
        <p:spPr>
          <a:xfrm>
            <a:off x="9413589" y="1917567"/>
            <a:ext cx="1044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Velocity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97AEE-3F98-5240-BE20-68917950DCC2}"/>
              </a:ext>
            </a:extLst>
          </p:cNvPr>
          <p:cNvSpPr txBox="1"/>
          <p:nvPr/>
        </p:nvSpPr>
        <p:spPr>
          <a:xfrm>
            <a:off x="7235433" y="4626161"/>
            <a:ext cx="1044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Veracity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343BCC-18F5-CB4E-91D3-CA475AE31DAE}"/>
              </a:ext>
            </a:extLst>
          </p:cNvPr>
          <p:cNvSpPr txBox="1"/>
          <p:nvPr/>
        </p:nvSpPr>
        <p:spPr>
          <a:xfrm>
            <a:off x="10341032" y="4685963"/>
            <a:ext cx="1044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Variety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C50A8-5970-7A4D-94EB-AE71C20477E6}"/>
              </a:ext>
            </a:extLst>
          </p:cNvPr>
          <p:cNvSpPr txBox="1"/>
          <p:nvPr/>
        </p:nvSpPr>
        <p:spPr>
          <a:xfrm>
            <a:off x="7321725" y="2610649"/>
            <a:ext cx="900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endParaRPr lang="en-US" sz="20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E71467-A280-E14F-836A-F29576CB3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122" y="859662"/>
            <a:ext cx="1084390" cy="1084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4D37D2-C1B7-AD43-8912-7AE29267A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855" y="1982379"/>
            <a:ext cx="1141529" cy="10619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F5EF06-901B-CB45-A093-2078BCBAF675}"/>
              </a:ext>
            </a:extLst>
          </p:cNvPr>
          <p:cNvSpPr txBox="1"/>
          <p:nvPr/>
        </p:nvSpPr>
        <p:spPr>
          <a:xfrm>
            <a:off x="10927490" y="3044373"/>
            <a:ext cx="1044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Volume</a:t>
            </a:r>
            <a:endParaRPr lang="en-US" b="1" dirty="0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5C691310-AC2E-A64D-806E-FDE7F17FFD3A}"/>
              </a:ext>
            </a:extLst>
          </p:cNvPr>
          <p:cNvSpPr/>
          <p:nvPr/>
        </p:nvSpPr>
        <p:spPr>
          <a:xfrm>
            <a:off x="10590995" y="5156566"/>
            <a:ext cx="234671" cy="2698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E4E6AFE6-7B6E-CE44-9680-F9A6B52D8E22}"/>
              </a:ext>
            </a:extLst>
          </p:cNvPr>
          <p:cNvSpPr/>
          <p:nvPr/>
        </p:nvSpPr>
        <p:spPr>
          <a:xfrm>
            <a:off x="10981388" y="5390561"/>
            <a:ext cx="234671" cy="24063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D5C899EE-E8F1-5F46-8689-AD9C9C520419}"/>
              </a:ext>
            </a:extLst>
          </p:cNvPr>
          <p:cNvSpPr/>
          <p:nvPr/>
        </p:nvSpPr>
        <p:spPr>
          <a:xfrm>
            <a:off x="10272207" y="5547922"/>
            <a:ext cx="194694" cy="240632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0D5367A4-346F-6C43-848A-C0263F23AC7E}"/>
              </a:ext>
            </a:extLst>
          </p:cNvPr>
          <p:cNvSpPr/>
          <p:nvPr/>
        </p:nvSpPr>
        <p:spPr>
          <a:xfrm>
            <a:off x="10501357" y="5839570"/>
            <a:ext cx="285238" cy="28996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437A7C58-6AB7-3548-B68B-B8373D098B17}"/>
              </a:ext>
            </a:extLst>
          </p:cNvPr>
          <p:cNvSpPr/>
          <p:nvPr/>
        </p:nvSpPr>
        <p:spPr>
          <a:xfrm>
            <a:off x="10976499" y="5788554"/>
            <a:ext cx="211405" cy="28996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4CE6BE5-6310-9945-8430-6DB92E118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704" y="4985780"/>
            <a:ext cx="1052960" cy="123377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11DE63A-E444-2C46-8EFD-8F1AEE500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5136" y="5135217"/>
            <a:ext cx="714978" cy="714978"/>
          </a:xfrm>
          <a:prstGeom prst="rect">
            <a:avLst/>
          </a:prstGeom>
        </p:spPr>
      </p:pic>
      <p:sp>
        <p:nvSpPr>
          <p:cNvPr id="37" name="Left-Right Arrow 36">
            <a:extLst>
              <a:ext uri="{FF2B5EF4-FFF2-40B4-BE49-F238E27FC236}">
                <a16:creationId xmlns:a16="http://schemas.microsoft.com/office/drawing/2014/main" id="{BB170445-A98A-CE40-9147-AB147E2E632B}"/>
              </a:ext>
            </a:extLst>
          </p:cNvPr>
          <p:cNvSpPr/>
          <p:nvPr/>
        </p:nvSpPr>
        <p:spPr>
          <a:xfrm rot="21435622">
            <a:off x="7881691" y="5473630"/>
            <a:ext cx="303291" cy="150400"/>
          </a:xfrm>
          <a:prstGeom prst="leftRightArrow">
            <a:avLst>
              <a:gd name="adj1" fmla="val 50000"/>
              <a:gd name="adj2" fmla="val 41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6F0A8C-5F03-644D-A772-83C18B369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6695" y="1877183"/>
            <a:ext cx="698366" cy="6557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76EA62-42A4-4D4E-97C6-66A28F7E9C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191" y="2599562"/>
            <a:ext cx="859024" cy="8590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489157D-5D7B-BC44-95BA-BEA45A8D27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8849" y="1758523"/>
            <a:ext cx="751673" cy="8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1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build="p"/>
      <p:bldP spid="8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/>
      <p:bldP spid="18" grpId="0"/>
      <p:bldP spid="19" grpId="0"/>
      <p:bldP spid="25" grpId="0"/>
      <p:bldP spid="27" grpId="0" animBg="1"/>
      <p:bldP spid="28" grpId="0" animBg="1"/>
      <p:bldP spid="29" grpId="0" animBg="1"/>
      <p:bldP spid="30" grpId="0" animBg="1"/>
      <p:bldP spid="32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72105521-928A-5049-BF28-ACCDB375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24" y="2260297"/>
            <a:ext cx="2884539" cy="291281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FD6105B0-CC3C-F846-A433-10C59D456C51}"/>
              </a:ext>
            </a:extLst>
          </p:cNvPr>
          <p:cNvSpPr/>
          <p:nvPr/>
        </p:nvSpPr>
        <p:spPr>
          <a:xfrm>
            <a:off x="10143679" y="5079896"/>
            <a:ext cx="1285832" cy="1244247"/>
          </a:xfrm>
          <a:prstGeom prst="ellipse">
            <a:avLst/>
          </a:prstGeom>
          <a:solidFill>
            <a:srgbClr val="F0C7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9D0F-927C-284F-AA1A-9BE508427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082" y="1578984"/>
            <a:ext cx="5497380" cy="528699"/>
          </a:xfrm>
        </p:spPr>
        <p:txBody>
          <a:bodyPr>
            <a:normAutofit/>
          </a:bodyPr>
          <a:lstStyle/>
          <a:p>
            <a:r>
              <a:rPr lang="en-US" sz="2800" dirty="0"/>
              <a:t>The “5Vs” of Big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4BA02B-21BC-4B4F-9948-EF699E73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82" y="375727"/>
            <a:ext cx="10515600" cy="730344"/>
          </a:xfrm>
        </p:spPr>
        <p:txBody>
          <a:bodyPr/>
          <a:lstStyle/>
          <a:p>
            <a:r>
              <a:rPr lang="en-US" b="1" dirty="0"/>
              <a:t>Big Data Characterization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2B995-3D67-CC48-966D-141F1891AF57}"/>
              </a:ext>
            </a:extLst>
          </p:cNvPr>
          <p:cNvSpPr txBox="1"/>
          <p:nvPr/>
        </p:nvSpPr>
        <p:spPr>
          <a:xfrm>
            <a:off x="261070" y="2389143"/>
            <a:ext cx="5935879" cy="2800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Velocity:</a:t>
            </a:r>
            <a:r>
              <a:rPr lang="en-US" sz="2200" dirty="0"/>
              <a:t> Rate at which data is generated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Volume:</a:t>
            </a:r>
            <a:r>
              <a:rPr lang="en-US" sz="2200" dirty="0"/>
              <a:t> The extreme size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Variety:</a:t>
            </a:r>
            <a:r>
              <a:rPr lang="en-US" sz="2200" dirty="0"/>
              <a:t> Diverse types of structured and unstructured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Veracity:</a:t>
            </a:r>
            <a:r>
              <a:rPr lang="en-US" sz="2200" dirty="0"/>
              <a:t> Quality and truthfulness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Value:</a:t>
            </a:r>
            <a:r>
              <a:rPr lang="en-US" sz="2200" dirty="0"/>
              <a:t> Contributes to informed decision making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ADDF84D-323F-5847-9703-A326B563E20D}"/>
              </a:ext>
            </a:extLst>
          </p:cNvPr>
          <p:cNvSpPr/>
          <p:nvPr/>
        </p:nvSpPr>
        <p:spPr>
          <a:xfrm rot="5400000">
            <a:off x="8463092" y="2668200"/>
            <a:ext cx="1662399" cy="244714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E4B3F879-22F8-5341-B41E-7BC0B420569A}"/>
              </a:ext>
            </a:extLst>
          </p:cNvPr>
          <p:cNvSpPr/>
          <p:nvPr/>
        </p:nvSpPr>
        <p:spPr>
          <a:xfrm rot="9497240">
            <a:off x="9357585" y="3299162"/>
            <a:ext cx="1662399" cy="244714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4A0D55D5-0845-2648-B997-37AC99BD9F3B}"/>
              </a:ext>
            </a:extLst>
          </p:cNvPr>
          <p:cNvSpPr/>
          <p:nvPr/>
        </p:nvSpPr>
        <p:spPr>
          <a:xfrm rot="13906303">
            <a:off x="9050321" y="4369671"/>
            <a:ext cx="1662399" cy="244714"/>
          </a:xfrm>
          <a:prstGeom prst="leftArrow">
            <a:avLst/>
          </a:prstGeom>
          <a:solidFill>
            <a:srgbClr val="E10000">
              <a:alpha val="92157"/>
            </a:srgbClr>
          </a:solidFill>
        </p:spPr>
        <p:style>
          <a:lnRef idx="1">
            <a:schemeClr val="accent3"/>
          </a:lnRef>
          <a:fillRef idx="1002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C22B2FA7-DD94-8B4F-BC27-CB1ED3C335E4}"/>
              </a:ext>
            </a:extLst>
          </p:cNvPr>
          <p:cNvSpPr/>
          <p:nvPr/>
        </p:nvSpPr>
        <p:spPr>
          <a:xfrm rot="18486560">
            <a:off x="7875071" y="4370536"/>
            <a:ext cx="1662399" cy="244714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26E1DB8A-39BB-8641-81E8-33162515B72C}"/>
              </a:ext>
            </a:extLst>
          </p:cNvPr>
          <p:cNvSpPr/>
          <p:nvPr/>
        </p:nvSpPr>
        <p:spPr>
          <a:xfrm rot="1390120">
            <a:off x="7588210" y="3246627"/>
            <a:ext cx="1662399" cy="24471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8F0057-82E3-9549-95CE-F59B924313C5}"/>
              </a:ext>
            </a:extLst>
          </p:cNvPr>
          <p:cNvSpPr txBox="1"/>
          <p:nvPr/>
        </p:nvSpPr>
        <p:spPr>
          <a:xfrm>
            <a:off x="9413589" y="1917567"/>
            <a:ext cx="1044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Velocity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97AEE-3F98-5240-BE20-68917950DCC2}"/>
              </a:ext>
            </a:extLst>
          </p:cNvPr>
          <p:cNvSpPr txBox="1"/>
          <p:nvPr/>
        </p:nvSpPr>
        <p:spPr>
          <a:xfrm>
            <a:off x="7235433" y="4626161"/>
            <a:ext cx="1044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Veracity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343BCC-18F5-CB4E-91D3-CA475AE31DAE}"/>
              </a:ext>
            </a:extLst>
          </p:cNvPr>
          <p:cNvSpPr txBox="1"/>
          <p:nvPr/>
        </p:nvSpPr>
        <p:spPr>
          <a:xfrm>
            <a:off x="10341032" y="4685963"/>
            <a:ext cx="1044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Variety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C50A8-5970-7A4D-94EB-AE71C20477E6}"/>
              </a:ext>
            </a:extLst>
          </p:cNvPr>
          <p:cNvSpPr txBox="1"/>
          <p:nvPr/>
        </p:nvSpPr>
        <p:spPr>
          <a:xfrm>
            <a:off x="7321725" y="2610649"/>
            <a:ext cx="900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endParaRPr lang="en-US" sz="20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E71467-A280-E14F-836A-F29576CB3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122" y="859662"/>
            <a:ext cx="1084390" cy="1084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4D37D2-C1B7-AD43-8912-7AE29267A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855" y="1982379"/>
            <a:ext cx="1141529" cy="10619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F5EF06-901B-CB45-A093-2078BCBAF675}"/>
              </a:ext>
            </a:extLst>
          </p:cNvPr>
          <p:cNvSpPr txBox="1"/>
          <p:nvPr/>
        </p:nvSpPr>
        <p:spPr>
          <a:xfrm>
            <a:off x="10927490" y="3044373"/>
            <a:ext cx="1044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Volume</a:t>
            </a:r>
            <a:endParaRPr lang="en-US" b="1" dirty="0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5C691310-AC2E-A64D-806E-FDE7F17FFD3A}"/>
              </a:ext>
            </a:extLst>
          </p:cNvPr>
          <p:cNvSpPr/>
          <p:nvPr/>
        </p:nvSpPr>
        <p:spPr>
          <a:xfrm>
            <a:off x="10590995" y="5156566"/>
            <a:ext cx="234671" cy="2698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E4E6AFE6-7B6E-CE44-9680-F9A6B52D8E22}"/>
              </a:ext>
            </a:extLst>
          </p:cNvPr>
          <p:cNvSpPr/>
          <p:nvPr/>
        </p:nvSpPr>
        <p:spPr>
          <a:xfrm>
            <a:off x="10981388" y="5390561"/>
            <a:ext cx="234671" cy="24063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D5C899EE-E8F1-5F46-8689-AD9C9C520419}"/>
              </a:ext>
            </a:extLst>
          </p:cNvPr>
          <p:cNvSpPr/>
          <p:nvPr/>
        </p:nvSpPr>
        <p:spPr>
          <a:xfrm>
            <a:off x="10272207" y="5547922"/>
            <a:ext cx="194694" cy="240632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0D5367A4-346F-6C43-848A-C0263F23AC7E}"/>
              </a:ext>
            </a:extLst>
          </p:cNvPr>
          <p:cNvSpPr/>
          <p:nvPr/>
        </p:nvSpPr>
        <p:spPr>
          <a:xfrm>
            <a:off x="10501357" y="5839570"/>
            <a:ext cx="285238" cy="28996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437A7C58-6AB7-3548-B68B-B8373D098B17}"/>
              </a:ext>
            </a:extLst>
          </p:cNvPr>
          <p:cNvSpPr/>
          <p:nvPr/>
        </p:nvSpPr>
        <p:spPr>
          <a:xfrm>
            <a:off x="10976499" y="5788554"/>
            <a:ext cx="211405" cy="28996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4CE6BE5-6310-9945-8430-6DB92E118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704" y="4985780"/>
            <a:ext cx="1052960" cy="123377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11DE63A-E444-2C46-8EFD-8F1AEE500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5136" y="5135217"/>
            <a:ext cx="714978" cy="714978"/>
          </a:xfrm>
          <a:prstGeom prst="rect">
            <a:avLst/>
          </a:prstGeom>
        </p:spPr>
      </p:pic>
      <p:sp>
        <p:nvSpPr>
          <p:cNvPr id="37" name="Left-Right Arrow 36">
            <a:extLst>
              <a:ext uri="{FF2B5EF4-FFF2-40B4-BE49-F238E27FC236}">
                <a16:creationId xmlns:a16="http://schemas.microsoft.com/office/drawing/2014/main" id="{BB170445-A98A-CE40-9147-AB147E2E632B}"/>
              </a:ext>
            </a:extLst>
          </p:cNvPr>
          <p:cNvSpPr/>
          <p:nvPr/>
        </p:nvSpPr>
        <p:spPr>
          <a:xfrm rot="21435622">
            <a:off x="7881691" y="5473630"/>
            <a:ext cx="303291" cy="150400"/>
          </a:xfrm>
          <a:prstGeom prst="leftRightArrow">
            <a:avLst>
              <a:gd name="adj1" fmla="val 50000"/>
              <a:gd name="adj2" fmla="val 41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6F0A8C-5F03-644D-A772-83C18B369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6695" y="1877183"/>
            <a:ext cx="698366" cy="6557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76EA62-42A4-4D4E-97C6-66A28F7E9C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191" y="2599562"/>
            <a:ext cx="859024" cy="8590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489157D-5D7B-BC44-95BA-BEA45A8D27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8849" y="1758523"/>
            <a:ext cx="751673" cy="890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272683-259D-6E12-C7FA-5B7DE106788E}"/>
              </a:ext>
            </a:extLst>
          </p:cNvPr>
          <p:cNvSpPr txBox="1">
            <a:spLocks/>
          </p:cNvSpPr>
          <p:nvPr/>
        </p:nvSpPr>
        <p:spPr>
          <a:xfrm>
            <a:off x="677082" y="5364582"/>
            <a:ext cx="5168172" cy="84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/>
              <a:t>The 6</a:t>
            </a:r>
            <a:r>
              <a:rPr lang="en-US" b="1" u="sng" baseline="30000" dirty="0"/>
              <a:t>th</a:t>
            </a:r>
            <a:r>
              <a:rPr lang="en-US" b="1" u="sng" dirty="0"/>
              <a:t> V: </a:t>
            </a:r>
            <a:r>
              <a:rPr lang="en-US" b="1" u="sng" dirty="0">
                <a:solidFill>
                  <a:srgbClr val="FF0000"/>
                </a:solidFill>
              </a:rPr>
              <a:t>Visualization!</a:t>
            </a:r>
          </a:p>
        </p:txBody>
      </p:sp>
    </p:spTree>
    <p:extLst>
      <p:ext uri="{BB962C8B-B14F-4D97-AF65-F5344CB8AC3E}">
        <p14:creationId xmlns:p14="http://schemas.microsoft.com/office/powerpoint/2010/main" val="1242489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965" y="2587082"/>
            <a:ext cx="6722792" cy="963541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Visualization Pipeline</a:t>
            </a:r>
          </a:p>
        </p:txBody>
      </p:sp>
    </p:spTree>
    <p:extLst>
      <p:ext uri="{BB962C8B-B14F-4D97-AF65-F5344CB8AC3E}">
        <p14:creationId xmlns:p14="http://schemas.microsoft.com/office/powerpoint/2010/main" val="16078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Visualization</a:t>
            </a:r>
            <a:r>
              <a:rPr lang="en-US" dirty="0"/>
              <a:t> Pipeline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1E55C32-0970-DC66-FB56-9E2D91E3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332"/>
            <a:ext cx="12191999" cy="51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1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Visualization</a:t>
            </a:r>
            <a:r>
              <a:rPr lang="en-US" dirty="0"/>
              <a:t> Pipeline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1E55C32-0970-DC66-FB56-9E2D91E3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332"/>
            <a:ext cx="12191999" cy="5151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C55593-5D24-2F1B-E154-09A18F1D8FCE}"/>
              </a:ext>
            </a:extLst>
          </p:cNvPr>
          <p:cNvSpPr/>
          <p:nvPr/>
        </p:nvSpPr>
        <p:spPr>
          <a:xfrm>
            <a:off x="1795346" y="2910469"/>
            <a:ext cx="1014761" cy="86979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969FC7-1CCB-5A2A-2BA7-9480D878E592}"/>
              </a:ext>
            </a:extLst>
          </p:cNvPr>
          <p:cNvSpPr/>
          <p:nvPr/>
        </p:nvSpPr>
        <p:spPr>
          <a:xfrm>
            <a:off x="4347286" y="2910468"/>
            <a:ext cx="1014761" cy="86979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22648-DD72-878C-19CD-A9FCB53F1EF7}"/>
              </a:ext>
            </a:extLst>
          </p:cNvPr>
          <p:cNvSpPr/>
          <p:nvPr/>
        </p:nvSpPr>
        <p:spPr>
          <a:xfrm>
            <a:off x="6993672" y="2921619"/>
            <a:ext cx="1014761" cy="86979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119AEA-6182-4527-D4A7-4DC93BBB3408}"/>
              </a:ext>
            </a:extLst>
          </p:cNvPr>
          <p:cNvSpPr/>
          <p:nvPr/>
        </p:nvSpPr>
        <p:spPr>
          <a:xfrm>
            <a:off x="9681876" y="2921618"/>
            <a:ext cx="1014761" cy="86979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Direct and Inverse Mapping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3F2BB2E-4906-381F-3A1D-75F7D931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45" y="1053334"/>
            <a:ext cx="9491310" cy="53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9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Direct and Inverse Mapping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59C8F-7EAB-77C7-DB0A-F58DCAB80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3021"/>
            <a:ext cx="10515600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128" y="1862254"/>
            <a:ext cx="9254974" cy="218429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Data Representation &amp; Scientific Data Model</a:t>
            </a:r>
          </a:p>
        </p:txBody>
      </p:sp>
    </p:spTree>
    <p:extLst>
      <p:ext uri="{BB962C8B-B14F-4D97-AF65-F5344CB8AC3E}">
        <p14:creationId xmlns:p14="http://schemas.microsoft.com/office/powerpoint/2010/main" val="257186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3F1F-DBF1-6ABE-7C93-726A0C0B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367"/>
            <a:ext cx="10515600" cy="835351"/>
          </a:xfrm>
        </p:spPr>
        <p:txBody>
          <a:bodyPr/>
          <a:lstStyle/>
          <a:p>
            <a:r>
              <a:rPr lang="en-US" dirty="0"/>
              <a:t>Reading Materials for Lectures 1 &amp;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B1D58-14A3-D946-B68F-AB74670ED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068"/>
            <a:ext cx="10515600" cy="1491837"/>
          </a:xfrm>
        </p:spPr>
        <p:txBody>
          <a:bodyPr/>
          <a:lstStyle/>
          <a:p>
            <a:r>
              <a:rPr lang="en-US" dirty="0"/>
              <a:t>Visualization Analysis and Design by T. Munzner</a:t>
            </a:r>
          </a:p>
          <a:p>
            <a:pPr lvl="1"/>
            <a:r>
              <a:rPr lang="en-US" dirty="0"/>
              <a:t>Chapter 1, Chapter 2, Chapter 5</a:t>
            </a:r>
          </a:p>
          <a:p>
            <a:pPr lvl="1"/>
            <a:r>
              <a:rPr lang="en-US" dirty="0"/>
              <a:t>Book available online at IITK Library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5665E3-79AA-1FEC-E837-AAF250F5C9D4}"/>
              </a:ext>
            </a:extLst>
          </p:cNvPr>
          <p:cNvSpPr txBox="1">
            <a:spLocks/>
          </p:cNvSpPr>
          <p:nvPr/>
        </p:nvSpPr>
        <p:spPr>
          <a:xfrm>
            <a:off x="838200" y="2593649"/>
            <a:ext cx="10515600" cy="835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Reading Materials for Lecture 3 (Today)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C309A-1AFE-3EB9-E146-5B0265994425}"/>
              </a:ext>
            </a:extLst>
          </p:cNvPr>
          <p:cNvSpPr txBox="1">
            <a:spLocks/>
          </p:cNvSpPr>
          <p:nvPr/>
        </p:nvSpPr>
        <p:spPr>
          <a:xfrm>
            <a:off x="838200" y="3514036"/>
            <a:ext cx="10515600" cy="27940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Visualization Toolkit by Will Schroeder, Ken Martin, Bill </a:t>
            </a:r>
            <a:r>
              <a:rPr lang="en-US" dirty="0" err="1"/>
              <a:t>Lorensen</a:t>
            </a:r>
            <a:endParaRPr lang="en-US" dirty="0"/>
          </a:p>
          <a:p>
            <a:pPr lvl="1"/>
            <a:r>
              <a:rPr lang="en-US" dirty="0"/>
              <a:t>Chapter 1, Chapter 4, Chapter 5</a:t>
            </a:r>
          </a:p>
          <a:p>
            <a:pPr lvl="1"/>
            <a:r>
              <a:rPr lang="en-US" dirty="0"/>
              <a:t>Get the pdf: https://</a:t>
            </a:r>
            <a:r>
              <a:rPr lang="en-US" dirty="0" err="1"/>
              <a:t>vtk.org</a:t>
            </a:r>
            <a:r>
              <a:rPr lang="en-US" dirty="0"/>
              <a:t>/</a:t>
            </a:r>
            <a:r>
              <a:rPr lang="en-US" dirty="0" err="1"/>
              <a:t>vtk</a:t>
            </a:r>
            <a:r>
              <a:rPr lang="en-US" dirty="0"/>
              <a:t>-textbook/ </a:t>
            </a:r>
          </a:p>
          <a:p>
            <a:r>
              <a:rPr lang="en-US" dirty="0"/>
              <a:t>Reference for learning VTK:</a:t>
            </a:r>
          </a:p>
          <a:p>
            <a:pPr lvl="1"/>
            <a:r>
              <a:rPr lang="en-US" dirty="0"/>
              <a:t>VTK User’s Guide</a:t>
            </a:r>
          </a:p>
          <a:p>
            <a:pPr lvl="1"/>
            <a:r>
              <a:rPr lang="en-US" dirty="0"/>
              <a:t>Get the pdf: </a:t>
            </a:r>
            <a:r>
              <a:rPr lang="en-US" dirty="0">
                <a:hlinkClick r:id="rId2"/>
              </a:rPr>
              <a:t>https://vtk.org/vtk-users-guide/</a:t>
            </a:r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>
                <a:hlinkClick r:id="rId3"/>
              </a:rPr>
              <a:t>https://kitware.github.io/vtk-examples/site/Python/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6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 Representation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A78AF-EF52-C176-C4F0-BCD516B3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Scientific data is Continuous in nature</a:t>
            </a:r>
          </a:p>
          <a:p>
            <a:pPr lvl="1"/>
            <a:r>
              <a:rPr lang="en-US" dirty="0"/>
              <a:t>Measure of physical quantities that are studied by various disciplines</a:t>
            </a:r>
          </a:p>
          <a:p>
            <a:r>
              <a:rPr lang="en-US" dirty="0"/>
              <a:t>Mathematically, a continuous data is defined as a function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effectLst/>
              </a:rPr>
              <a:t>In practice, such data is sampled in a discrete </a:t>
            </a:r>
            <a:r>
              <a:rPr lang="en-US" dirty="0"/>
              <a:t>form in computers for representation, manipulation, analysis, and visualization</a:t>
            </a:r>
            <a:endParaRPr lang="en-US" dirty="0">
              <a:effectLst/>
            </a:endParaRP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DD020C3-2D88-739A-9EEA-DFA947D7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127" y="2826890"/>
            <a:ext cx="2193463" cy="8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9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Scientific Dataset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A78AF-EF52-C176-C4F0-BCD516B3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663"/>
            <a:ext cx="10515600" cy="148777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A scientific dataset is a related collection of data w</a:t>
            </a:r>
            <a:r>
              <a:rPr lang="en-US" dirty="0"/>
              <a:t>ith a spatial context</a:t>
            </a:r>
          </a:p>
          <a:p>
            <a:r>
              <a:rPr lang="en-US" dirty="0">
                <a:solidFill>
                  <a:srgbClr val="000000"/>
                </a:solidFill>
                <a:effectLst/>
              </a:rPr>
              <a:t>In practice, we deal with discrete datasets s</a:t>
            </a:r>
            <a:r>
              <a:rPr lang="en-US" dirty="0">
                <a:solidFill>
                  <a:srgbClr val="000000"/>
                </a:solidFill>
              </a:rPr>
              <a:t>ampled discretely from a continuous domain for digital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8284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Scientific Dataset: Example</a:t>
            </a:r>
            <a:endParaRPr lang="en-US" dirty="0"/>
          </a:p>
        </p:txBody>
      </p:sp>
      <p:pic>
        <p:nvPicPr>
          <p:cNvPr id="7" name="Picture 6" descr="A red and orange square with a green circle&#10;&#10;Description automatically generated">
            <a:extLst>
              <a:ext uri="{FF2B5EF4-FFF2-40B4-BE49-F238E27FC236}">
                <a16:creationId xmlns:a16="http://schemas.microsoft.com/office/drawing/2014/main" id="{97B069A8-EB2B-361A-23BE-A4C0ED58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74" y="898786"/>
            <a:ext cx="3043258" cy="2453183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BE3DD0A3-C21C-4DB7-12D9-D58961A8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77" y="911708"/>
            <a:ext cx="3043258" cy="2362744"/>
          </a:xfrm>
          <a:prstGeom prst="rect">
            <a:avLst/>
          </a:prstGeom>
        </p:spPr>
      </p:pic>
      <p:pic>
        <p:nvPicPr>
          <p:cNvPr id="11" name="Picture 10" descr="A black and white image of a square&#10;&#10;Description automatically generated">
            <a:extLst>
              <a:ext uri="{FF2B5EF4-FFF2-40B4-BE49-F238E27FC236}">
                <a16:creationId xmlns:a16="http://schemas.microsoft.com/office/drawing/2014/main" id="{49FF9CC9-093C-0DC1-A18C-48AE5C0B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341" y="898785"/>
            <a:ext cx="3055225" cy="2453183"/>
          </a:xfrm>
          <a:prstGeom prst="rect">
            <a:avLst/>
          </a:prstGeom>
        </p:spPr>
      </p:pic>
      <p:pic>
        <p:nvPicPr>
          <p:cNvPr id="13" name="Picture 12" descr="A wire mesh of a square object&#10;&#10;Description automatically generated">
            <a:extLst>
              <a:ext uri="{FF2B5EF4-FFF2-40B4-BE49-F238E27FC236}">
                <a16:creationId xmlns:a16="http://schemas.microsoft.com/office/drawing/2014/main" id="{0025A161-18D3-4259-DC19-3759CB85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02" y="3611508"/>
            <a:ext cx="3368898" cy="2658697"/>
          </a:xfrm>
          <a:prstGeom prst="rect">
            <a:avLst/>
          </a:prstGeom>
        </p:spPr>
      </p:pic>
      <p:pic>
        <p:nvPicPr>
          <p:cNvPr id="15" name="Picture 14" descr="A close-up of a grid&#10;&#10;Description automatically generated">
            <a:extLst>
              <a:ext uri="{FF2B5EF4-FFF2-40B4-BE49-F238E27FC236}">
                <a16:creationId xmlns:a16="http://schemas.microsoft.com/office/drawing/2014/main" id="{8ED67BF8-C40E-BA92-FDE3-B1CEBEBE8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469" y="3607734"/>
            <a:ext cx="3368898" cy="2672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E58C81-92DA-6C1F-9353-F57DF6954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49" y="3607509"/>
            <a:ext cx="3277915" cy="26626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700FC2-3F1A-5D01-9FFD-8D5A3FC8BB4D}"/>
              </a:ext>
            </a:extLst>
          </p:cNvPr>
          <p:cNvSpPr txBox="1"/>
          <p:nvPr/>
        </p:nvSpPr>
        <p:spPr>
          <a:xfrm>
            <a:off x="1157903" y="3177102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domain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D848AF-72C8-9579-2A7A-0990FF9E2BE9}"/>
              </a:ext>
            </a:extLst>
          </p:cNvPr>
          <p:cNvSpPr txBox="1"/>
          <p:nvPr/>
        </p:nvSpPr>
        <p:spPr>
          <a:xfrm>
            <a:off x="5007025" y="3197358"/>
            <a:ext cx="176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samples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81770E-5F33-4957-570A-CCFC384D6A69}"/>
              </a:ext>
            </a:extLst>
          </p:cNvPr>
          <p:cNvSpPr txBox="1"/>
          <p:nvPr/>
        </p:nvSpPr>
        <p:spPr>
          <a:xfrm>
            <a:off x="8115541" y="3197358"/>
            <a:ext cx="291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samples: Grid points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30AFC5-3A44-A146-20F9-E73B86BD381C}"/>
              </a:ext>
            </a:extLst>
          </p:cNvPr>
          <p:cNvSpPr txBox="1"/>
          <p:nvPr/>
        </p:nvSpPr>
        <p:spPr>
          <a:xfrm>
            <a:off x="8011341" y="6099429"/>
            <a:ext cx="347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 points connected to form cells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67894-DC38-184D-3ABA-4DE65B887741}"/>
              </a:ext>
            </a:extLst>
          </p:cNvPr>
          <p:cNvSpPr txBox="1"/>
          <p:nvPr/>
        </p:nvSpPr>
        <p:spPr>
          <a:xfrm>
            <a:off x="4216354" y="6097623"/>
            <a:ext cx="387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values are observed at grid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88751D-1C60-A053-6358-9B6BE49D72ED}"/>
              </a:ext>
            </a:extLst>
          </p:cNvPr>
          <p:cNvSpPr txBox="1"/>
          <p:nvPr/>
        </p:nvSpPr>
        <p:spPr>
          <a:xfrm>
            <a:off x="332395" y="6095568"/>
            <a:ext cx="356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 data from grid points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02CA142-FB16-FC87-8E33-9207E9568729}"/>
              </a:ext>
            </a:extLst>
          </p:cNvPr>
          <p:cNvSpPr/>
          <p:nvPr/>
        </p:nvSpPr>
        <p:spPr>
          <a:xfrm>
            <a:off x="3895230" y="1724297"/>
            <a:ext cx="336239" cy="2481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2AD58C7-A3BC-3BCB-CD6B-EB57564A8955}"/>
              </a:ext>
            </a:extLst>
          </p:cNvPr>
          <p:cNvSpPr/>
          <p:nvPr/>
        </p:nvSpPr>
        <p:spPr>
          <a:xfrm>
            <a:off x="7432247" y="1711234"/>
            <a:ext cx="336239" cy="2481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AA187E0-6C88-8F47-B0F1-7BF5B1711510}"/>
              </a:ext>
            </a:extLst>
          </p:cNvPr>
          <p:cNvSpPr/>
          <p:nvPr/>
        </p:nvSpPr>
        <p:spPr>
          <a:xfrm rot="5400000">
            <a:off x="9437464" y="3520409"/>
            <a:ext cx="336239" cy="2481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3C5A5FC-177E-D2A2-B163-AEC2F4EAA8AD}"/>
              </a:ext>
            </a:extLst>
          </p:cNvPr>
          <p:cNvSpPr/>
          <p:nvPr/>
        </p:nvSpPr>
        <p:spPr>
          <a:xfrm rot="10800000">
            <a:off x="7600366" y="4701893"/>
            <a:ext cx="336239" cy="2481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E89A998-EB19-EFE4-849A-6D6E87EC36B4}"/>
              </a:ext>
            </a:extLst>
          </p:cNvPr>
          <p:cNvSpPr/>
          <p:nvPr/>
        </p:nvSpPr>
        <p:spPr>
          <a:xfrm rot="10800000">
            <a:off x="3895230" y="4483900"/>
            <a:ext cx="336239" cy="2481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FC46BE-CCD0-01ED-6863-7319327A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2" y="602973"/>
            <a:ext cx="5611135" cy="565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05"/>
            <a:ext cx="10515600" cy="835351"/>
          </a:xfrm>
        </p:spPr>
        <p:txBody>
          <a:bodyPr>
            <a:normAutofit/>
          </a:bodyPr>
          <a:lstStyle/>
          <a:p>
            <a:r>
              <a:rPr lang="en-US" sz="4400"/>
              <a:t>Scientific Dataset: Various Cell Types</a:t>
            </a:r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F342F4C-E27B-2E93-AD8F-356D369F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33" y="946456"/>
            <a:ext cx="6165800" cy="45622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6908C3-B544-FCEA-019F-4D4A3FD4ABDC}"/>
              </a:ext>
            </a:extLst>
          </p:cNvPr>
          <p:cNvCxnSpPr>
            <a:cxnSpLocks/>
          </p:cNvCxnSpPr>
          <p:nvPr/>
        </p:nvCxnSpPr>
        <p:spPr>
          <a:xfrm flipV="1">
            <a:off x="6077410" y="936700"/>
            <a:ext cx="0" cy="5440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1BA46B-C185-3004-0229-8098679AC5E5}"/>
              </a:ext>
            </a:extLst>
          </p:cNvPr>
          <p:cNvSpPr txBox="1"/>
          <p:nvPr/>
        </p:nvSpPr>
        <p:spPr>
          <a:xfrm>
            <a:off x="1848314" y="6070360"/>
            <a:ext cx="1976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effectLst/>
                <a:latin typeface="CMR10"/>
              </a:rPr>
              <a:t>Linear Cell Types</a:t>
            </a:r>
            <a:endParaRPr lang="en-US" b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E0A018-CA34-A362-72E0-E98B14A21F12}"/>
              </a:ext>
            </a:extLst>
          </p:cNvPr>
          <p:cNvSpPr txBox="1"/>
          <p:nvPr/>
        </p:nvSpPr>
        <p:spPr>
          <a:xfrm>
            <a:off x="7834387" y="5701028"/>
            <a:ext cx="2670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effectLst/>
                <a:latin typeface="CMR10"/>
              </a:rPr>
              <a:t>Non-linear Cells Types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67445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FFD3-B3DA-1E24-6566-6E8E815A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05" y="318800"/>
            <a:ext cx="4168698" cy="835351"/>
          </a:xfrm>
        </p:spPr>
        <p:txBody>
          <a:bodyPr/>
          <a:lstStyle/>
          <a:p>
            <a:r>
              <a:rPr lang="en-US" dirty="0"/>
              <a:t>Demo Linear Cell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8BA16-F57D-68AD-C2BA-E2D192C02141}"/>
              </a:ext>
            </a:extLst>
          </p:cNvPr>
          <p:cNvSpPr txBox="1"/>
          <p:nvPr/>
        </p:nvSpPr>
        <p:spPr>
          <a:xfrm>
            <a:off x="524107" y="1154151"/>
            <a:ext cx="53302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Code: </a:t>
            </a:r>
            <a:r>
              <a:rPr lang="en-US" sz="2800" dirty="0"/>
              <a:t>https://</a:t>
            </a:r>
            <a:r>
              <a:rPr lang="en-US" sz="2800" dirty="0" err="1"/>
              <a:t>kitware.github.io</a:t>
            </a:r>
            <a:r>
              <a:rPr lang="en-US" sz="2800" dirty="0"/>
              <a:t>/</a:t>
            </a:r>
            <a:r>
              <a:rPr lang="en-US" sz="2800" dirty="0" err="1"/>
              <a:t>vtk</a:t>
            </a:r>
            <a:r>
              <a:rPr lang="en-US" sz="2800" dirty="0"/>
              <a:t>-examples/site/Python/</a:t>
            </a:r>
            <a:r>
              <a:rPr lang="en-US" sz="2800" dirty="0" err="1"/>
              <a:t>GeometricObjects</a:t>
            </a:r>
            <a:r>
              <a:rPr lang="en-US" sz="2800" dirty="0"/>
              <a:t>/</a:t>
            </a:r>
            <a:r>
              <a:rPr lang="en-US" sz="2800" dirty="0" err="1"/>
              <a:t>LinearCellDemo</a:t>
            </a:r>
            <a:r>
              <a:rPr lang="en-US" sz="2800" dirty="0"/>
              <a:t>/</a:t>
            </a:r>
          </a:p>
        </p:txBody>
      </p:sp>
      <p:pic>
        <p:nvPicPr>
          <p:cNvPr id="6" name="Picture 5" descr="Shape, polygon&#10;&#10;Description automatically generated">
            <a:extLst>
              <a:ext uri="{FF2B5EF4-FFF2-40B4-BE49-F238E27FC236}">
                <a16:creationId xmlns:a16="http://schemas.microsoft.com/office/drawing/2014/main" id="{1F23CA44-FF97-EDC6-4AB0-0973842D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97" y="526223"/>
            <a:ext cx="6010504" cy="60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55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05"/>
            <a:ext cx="10515600" cy="835351"/>
          </a:xfrm>
        </p:spPr>
        <p:txBody>
          <a:bodyPr>
            <a:normAutofit/>
          </a:bodyPr>
          <a:lstStyle/>
          <a:p>
            <a:r>
              <a:rPr lang="en-US" sz="4400" dirty="0"/>
              <a:t>Scientific Dataset: Attribute Data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EE784A3-1A3B-7586-B9BE-39A000F3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611" y="766942"/>
            <a:ext cx="9609064" cy="578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37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05"/>
            <a:ext cx="10515600" cy="835351"/>
          </a:xfrm>
        </p:spPr>
        <p:txBody>
          <a:bodyPr>
            <a:normAutofit/>
          </a:bodyPr>
          <a:lstStyle/>
          <a:p>
            <a:r>
              <a:rPr lang="en-US" sz="4400" dirty="0"/>
              <a:t>Scientific Dataset: Grid Types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3918E-91DC-E432-F2D6-4F9C705881C6}"/>
              </a:ext>
            </a:extLst>
          </p:cNvPr>
          <p:cNvSpPr txBox="1"/>
          <p:nvPr/>
        </p:nvSpPr>
        <p:spPr>
          <a:xfrm>
            <a:off x="4436790" y="1152075"/>
            <a:ext cx="2839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600" dirty="0"/>
              <a:t>Grid types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7DCE358-A0DD-7BED-2F75-FF6381FAB8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776634"/>
              </p:ext>
            </p:extLst>
          </p:nvPr>
        </p:nvGraphicFramePr>
        <p:xfrm>
          <a:off x="2032000" y="10117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6163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05"/>
            <a:ext cx="10515600" cy="835351"/>
          </a:xfrm>
        </p:spPr>
        <p:txBody>
          <a:bodyPr>
            <a:normAutofit/>
          </a:bodyPr>
          <a:lstStyle/>
          <a:p>
            <a:r>
              <a:rPr lang="en-US" sz="4400" dirty="0"/>
              <a:t>Scientific Dataset: Uniform Grid</a:t>
            </a:r>
            <a:endParaRPr lang="en-US" dirty="0"/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863FA41C-009A-97AC-F120-F9C96707F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7085"/>
            <a:ext cx="10519345" cy="498348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8E1F50-C68B-8DEC-BA08-DF6CC9BE46D1}"/>
              </a:ext>
            </a:extLst>
          </p:cNvPr>
          <p:cNvSpPr txBox="1"/>
          <p:nvPr/>
        </p:nvSpPr>
        <p:spPr>
          <a:xfrm>
            <a:off x="521319" y="946456"/>
            <a:ext cx="61052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Axis aligned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points are equally spaced</a:t>
            </a:r>
          </a:p>
        </p:txBody>
      </p:sp>
    </p:spTree>
    <p:extLst>
      <p:ext uri="{BB962C8B-B14F-4D97-AF65-F5344CB8AC3E}">
        <p14:creationId xmlns:p14="http://schemas.microsoft.com/office/powerpoint/2010/main" val="286871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age&#10;&#10;Description automatically generated">
            <a:extLst>
              <a:ext uri="{FF2B5EF4-FFF2-40B4-BE49-F238E27FC236}">
                <a16:creationId xmlns:a16="http://schemas.microsoft.com/office/drawing/2014/main" id="{A9AC6BCF-FEF8-469D-D1CE-4FA97D2F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2323"/>
            <a:ext cx="10582506" cy="4962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05"/>
            <a:ext cx="10515600" cy="835351"/>
          </a:xfrm>
        </p:spPr>
        <p:txBody>
          <a:bodyPr>
            <a:normAutofit/>
          </a:bodyPr>
          <a:lstStyle/>
          <a:p>
            <a:r>
              <a:rPr lang="en-US" sz="4400" dirty="0"/>
              <a:t>Scientific Dataset: Rectilinear Grid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BFB24-779E-C0E1-BC2D-895361C9D64B}"/>
              </a:ext>
            </a:extLst>
          </p:cNvPr>
          <p:cNvSpPr txBox="1"/>
          <p:nvPr/>
        </p:nvSpPr>
        <p:spPr>
          <a:xfrm>
            <a:off x="521319" y="946456"/>
            <a:ext cx="76636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Axis aligned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points are nonequally spaced</a:t>
            </a:r>
          </a:p>
        </p:txBody>
      </p:sp>
    </p:spTree>
    <p:extLst>
      <p:ext uri="{BB962C8B-B14F-4D97-AF65-F5344CB8AC3E}">
        <p14:creationId xmlns:p14="http://schemas.microsoft.com/office/powerpoint/2010/main" val="319931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05"/>
            <a:ext cx="10515600" cy="835351"/>
          </a:xfrm>
        </p:spPr>
        <p:txBody>
          <a:bodyPr>
            <a:normAutofit/>
          </a:bodyPr>
          <a:lstStyle/>
          <a:p>
            <a:r>
              <a:rPr lang="en-US" sz="4400" dirty="0"/>
              <a:t>Scientific Dataset: Structured Grid</a:t>
            </a:r>
            <a:endParaRPr lang="en-US" dirty="0"/>
          </a:p>
        </p:txBody>
      </p:sp>
      <p:pic>
        <p:nvPicPr>
          <p:cNvPr id="11" name="Picture 10" descr="A picture containing athletic game, sport&#10;&#10;Description automatically generated">
            <a:extLst>
              <a:ext uri="{FF2B5EF4-FFF2-40B4-BE49-F238E27FC236}">
                <a16:creationId xmlns:a16="http://schemas.microsoft.com/office/drawing/2014/main" id="{8961D531-D98B-301A-FC71-A30A44F0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8" y="2283788"/>
            <a:ext cx="10986703" cy="4260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DD15D6-4318-8EB6-95C8-5F69F7DE0202}"/>
              </a:ext>
            </a:extLst>
          </p:cNvPr>
          <p:cNvSpPr txBox="1"/>
          <p:nvPr/>
        </p:nvSpPr>
        <p:spPr>
          <a:xfrm>
            <a:off x="521318" y="946456"/>
            <a:ext cx="1069680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Allow explicit placement of every sample point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Yet preserve the matrix-like ordering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Structured grids can be seen as a deformation of uniform/rectilinear grids</a:t>
            </a:r>
          </a:p>
        </p:txBody>
      </p:sp>
    </p:spTree>
    <p:extLst>
      <p:ext uri="{BB962C8B-B14F-4D97-AF65-F5344CB8AC3E}">
        <p14:creationId xmlns:p14="http://schemas.microsoft.com/office/powerpoint/2010/main" val="34651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3F1F-DBF1-6ABE-7C93-726A0C0B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B1D58-14A3-D946-B68F-AB74670ED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4617981"/>
          </a:xfrm>
        </p:spPr>
        <p:txBody>
          <a:bodyPr>
            <a:normAutofit/>
          </a:bodyPr>
          <a:lstStyle/>
          <a:p>
            <a:r>
              <a:rPr lang="en-US" dirty="0"/>
              <a:t>If you are not part of </a:t>
            </a:r>
            <a:r>
              <a:rPr lang="en-US" u="sng" dirty="0" err="1"/>
              <a:t>HelloIITK</a:t>
            </a:r>
            <a:r>
              <a:rPr lang="en-US" u="sng" dirty="0"/>
              <a:t> course page</a:t>
            </a:r>
            <a:r>
              <a:rPr lang="en-US" dirty="0"/>
              <a:t>, please email me with your IITK email ASAP</a:t>
            </a:r>
          </a:p>
          <a:p>
            <a:r>
              <a:rPr lang="en-US" dirty="0"/>
              <a:t>If you are not able to form a group for assignments, do it by tonight and update the google spreadsheet</a:t>
            </a:r>
          </a:p>
          <a:p>
            <a:r>
              <a:rPr lang="en-US" dirty="0"/>
              <a:t>I will assign the remaining students to groups of 2 randomly</a:t>
            </a:r>
          </a:p>
        </p:txBody>
      </p:sp>
    </p:spTree>
    <p:extLst>
      <p:ext uri="{BB962C8B-B14F-4D97-AF65-F5344CB8AC3E}">
        <p14:creationId xmlns:p14="http://schemas.microsoft.com/office/powerpoint/2010/main" val="95953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3262F9-CC59-4A3B-3A6F-F6E1C5C58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05" y="1883856"/>
            <a:ext cx="10874589" cy="46737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974C0B-AA18-EE7D-B2E3-71B9E642F73B}"/>
              </a:ext>
            </a:extLst>
          </p:cNvPr>
          <p:cNvSpPr txBox="1">
            <a:spLocks/>
          </p:cNvSpPr>
          <p:nvPr/>
        </p:nvSpPr>
        <p:spPr>
          <a:xfrm>
            <a:off x="838200" y="111105"/>
            <a:ext cx="10515600" cy="835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Scientific Dataset: Unstructured Grid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DD99B-940E-2006-F818-E0D8FE72BDA4}"/>
              </a:ext>
            </a:extLst>
          </p:cNvPr>
          <p:cNvSpPr txBox="1"/>
          <p:nvPr/>
        </p:nvSpPr>
        <p:spPr>
          <a:xfrm>
            <a:off x="502585" y="946456"/>
            <a:ext cx="10515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Allow us to define both the sample points and cells explicitly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 cell types can be mixed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Connectivity is explicitly specified</a:t>
            </a:r>
          </a:p>
        </p:txBody>
      </p:sp>
    </p:spTree>
    <p:extLst>
      <p:ext uri="{BB962C8B-B14F-4D97-AF65-F5344CB8AC3E}">
        <p14:creationId xmlns:p14="http://schemas.microsoft.com/office/powerpoint/2010/main" val="230656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161" y="351264"/>
            <a:ext cx="6907575" cy="139048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Visualization Toolkit (VTK)</a:t>
            </a:r>
            <a:endParaRPr 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B31F4A-5D3F-F491-9C72-2EC52172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48" y="1474115"/>
            <a:ext cx="8944904" cy="4482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56654-4158-3095-6A78-D558BD08448A}"/>
              </a:ext>
            </a:extLst>
          </p:cNvPr>
          <p:cNvSpPr txBox="1"/>
          <p:nvPr/>
        </p:nvSpPr>
        <p:spPr>
          <a:xfrm>
            <a:off x="6760776" y="4329716"/>
            <a:ext cx="2846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https://</a:t>
            </a:r>
            <a:r>
              <a:rPr lang="en-US" sz="2800" dirty="0" err="1">
                <a:solidFill>
                  <a:srgbClr val="FF0000"/>
                </a:solidFill>
              </a:rPr>
              <a:t>vtk.org</a:t>
            </a:r>
            <a:r>
              <a:rPr lang="en-US" sz="2800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6516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9681" y="959004"/>
            <a:ext cx="5467815" cy="497993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76362E4-AC6B-151E-0DA2-76934D01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3" dirty="0"/>
              <a:t>What</a:t>
            </a:r>
            <a:r>
              <a:rPr lang="en-US" spc="-31" dirty="0"/>
              <a:t> </a:t>
            </a:r>
            <a:r>
              <a:rPr lang="en-US" dirty="0"/>
              <a:t>is</a:t>
            </a:r>
            <a:r>
              <a:rPr lang="en-US" spc="-26" dirty="0"/>
              <a:t> </a:t>
            </a:r>
            <a:r>
              <a:rPr lang="en-US" spc="-4" dirty="0"/>
              <a:t>VTK?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2BAEE8-89A6-183A-821B-CC25800D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37" y="1376419"/>
            <a:ext cx="6095035" cy="4979931"/>
          </a:xfrm>
        </p:spPr>
        <p:txBody>
          <a:bodyPr/>
          <a:lstStyle/>
          <a:p>
            <a:pPr marL="310419" marR="4483" indent="-299773">
              <a:lnSpc>
                <a:spcPct val="100499"/>
              </a:lnSpc>
              <a:spcBef>
                <a:spcPts val="9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800" spc="9" dirty="0">
                <a:latin typeface="Calibri"/>
                <a:cs typeface="Calibri"/>
              </a:rPr>
              <a:t>VTK: Visualization Toolkit</a:t>
            </a:r>
          </a:p>
          <a:p>
            <a:pPr marL="310419" marR="4483" indent="-299773">
              <a:lnSpc>
                <a:spcPct val="100499"/>
              </a:lnSpc>
              <a:spcBef>
                <a:spcPts val="9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800" spc="9" dirty="0">
                <a:latin typeface="Calibri"/>
                <a:cs typeface="Calibri"/>
              </a:rPr>
              <a:t>An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open</a:t>
            </a:r>
            <a:r>
              <a:rPr lang="en-US" sz="2800" dirty="0">
                <a:latin typeface="Calibri"/>
                <a:cs typeface="Calibri"/>
              </a:rPr>
              <a:t> source,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freely available </a:t>
            </a:r>
            <a:r>
              <a:rPr lang="en-US" sz="2800" spc="-45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software</a:t>
            </a:r>
            <a:r>
              <a:rPr lang="en-US" sz="2800" spc="31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library</a:t>
            </a:r>
            <a:r>
              <a:rPr lang="en-US" sz="2800" spc="31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for</a:t>
            </a:r>
            <a:r>
              <a:rPr lang="en-US" sz="2800" spc="31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3D </a:t>
            </a:r>
            <a:r>
              <a:rPr lang="en-US" sz="2800" spc="13" dirty="0">
                <a:latin typeface="Calibri"/>
                <a:cs typeface="Calibri"/>
              </a:rPr>
              <a:t> visualization, </a:t>
            </a:r>
            <a:r>
              <a:rPr lang="en-US" sz="2800" dirty="0">
                <a:latin typeface="Calibri"/>
                <a:cs typeface="Calibri"/>
              </a:rPr>
              <a:t>graphics, and </a:t>
            </a:r>
            <a:r>
              <a:rPr lang="en-US" sz="2800" spc="4" dirty="0">
                <a:latin typeface="Calibri"/>
                <a:cs typeface="Calibri"/>
              </a:rPr>
              <a:t>image processing</a:t>
            </a:r>
            <a:endParaRPr lang="en-US" sz="2800" dirty="0">
              <a:latin typeface="Calibri"/>
              <a:cs typeface="Calibri"/>
            </a:endParaRPr>
          </a:p>
          <a:p>
            <a:pPr marL="310419" marR="170338" indent="-299773">
              <a:lnSpc>
                <a:spcPct val="102099"/>
              </a:lnSpc>
              <a:spcBef>
                <a:spcPts val="490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800" spc="4" dirty="0">
                <a:latin typeface="Calibri"/>
                <a:cs typeface="Calibri"/>
              </a:rPr>
              <a:t>Support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for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hundreds of 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algorithms</a:t>
            </a:r>
            <a:endParaRPr lang="en-US" sz="2800" dirty="0">
              <a:latin typeface="Calibri"/>
              <a:cs typeface="Calibri"/>
            </a:endParaRPr>
          </a:p>
          <a:p>
            <a:pPr marL="310419" marR="187148" indent="-299773">
              <a:lnSpc>
                <a:spcPct val="102099"/>
              </a:lnSpc>
              <a:spcBef>
                <a:spcPts val="405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800" spc="-75" dirty="0">
                <a:latin typeface="Calibri"/>
                <a:cs typeface="Calibri"/>
              </a:rPr>
              <a:t>Object­‐oriented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design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with 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diﬀerent interpreted </a:t>
            </a:r>
            <a:r>
              <a:rPr lang="en-US" sz="2800" spc="4" dirty="0">
                <a:latin typeface="Calibri"/>
                <a:cs typeface="Calibri"/>
              </a:rPr>
              <a:t>language </a:t>
            </a:r>
            <a:r>
              <a:rPr lang="en-US" sz="2800" spc="-45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wrappers.</a:t>
            </a:r>
          </a:p>
          <a:p>
            <a:pPr marL="310419" marR="187148" indent="-299773">
              <a:lnSpc>
                <a:spcPct val="102099"/>
              </a:lnSpc>
              <a:spcBef>
                <a:spcPts val="405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9AF30-F5D1-7744-87C1-0642D84C4E7D}"/>
              </a:ext>
            </a:extLst>
          </p:cNvPr>
          <p:cNvSpPr txBox="1"/>
          <p:nvPr/>
        </p:nvSpPr>
        <p:spPr>
          <a:xfrm>
            <a:off x="10776857" y="6495290"/>
            <a:ext cx="86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5CA9-EC82-AA36-339B-144623FB8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FF86-ADE0-3975-9E2F-DB37D323E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1023660"/>
          </a:xfrm>
        </p:spPr>
        <p:txBody>
          <a:bodyPr>
            <a:normAutofit/>
          </a:bodyPr>
          <a:lstStyle/>
          <a:p>
            <a:r>
              <a:rPr lang="en-US" dirty="0"/>
              <a:t>https://anaconda.org/conda-forge/vtk</a:t>
            </a:r>
          </a:p>
          <a:p>
            <a:r>
              <a:rPr lang="en-US" dirty="0"/>
              <a:t>You can also use pip to install VTK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A82F91-A29A-BD3D-1BF8-80BAD773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6" y="2341066"/>
            <a:ext cx="6617220" cy="2583147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A874C12-9761-7813-224E-5F71DFCDA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6" y="4917243"/>
            <a:ext cx="4687859" cy="15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6E73-EE6A-C162-4EB1-A2EF6737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VTK: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E7B2E-58D4-4909-63FC-5893DE845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5"/>
            <a:ext cx="10515600" cy="1648298"/>
          </a:xfrm>
        </p:spPr>
        <p:txBody>
          <a:bodyPr/>
          <a:lstStyle/>
          <a:p>
            <a:r>
              <a:rPr lang="en-US" dirty="0"/>
              <a:t>Examples: </a:t>
            </a:r>
            <a:r>
              <a:rPr lang="en-US" dirty="0">
                <a:hlinkClick r:id="rId2"/>
              </a:rPr>
              <a:t>https://kitware.github.io/vtk-examples/site/Python/</a:t>
            </a:r>
            <a:endParaRPr lang="en-US" dirty="0"/>
          </a:p>
          <a:p>
            <a:r>
              <a:rPr lang="en-US" dirty="0"/>
              <a:t>VTK User’s Guide: </a:t>
            </a:r>
            <a:r>
              <a:rPr lang="en-US" dirty="0">
                <a:hlinkClick r:id="rId3"/>
              </a:rPr>
              <a:t>https://vtk.org/vtk-users-guide/</a:t>
            </a:r>
            <a:endParaRPr lang="en-US" dirty="0"/>
          </a:p>
          <a:p>
            <a:r>
              <a:rPr lang="en-US" dirty="0"/>
              <a:t>VTK Textbook: </a:t>
            </a:r>
            <a:r>
              <a:rPr lang="en-US" dirty="0">
                <a:hlinkClick r:id="rId4"/>
              </a:rPr>
              <a:t>https://vtk.org/vtk-textbook/</a:t>
            </a:r>
            <a:endParaRPr lang="en-US" dirty="0"/>
          </a:p>
        </p:txBody>
      </p:sp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F4C5B66D-F9E9-10D9-A672-6B3831395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69" y="2520175"/>
            <a:ext cx="8296767" cy="40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5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ADC4257-911A-3EE8-DDB9-190C365C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1" dirty="0"/>
              <a:t>VTK System</a:t>
            </a:r>
            <a:r>
              <a:rPr lang="en-US" spc="-62" dirty="0"/>
              <a:t> </a:t>
            </a:r>
            <a:r>
              <a:rPr lang="en-US" spc="-13" dirty="0"/>
              <a:t>Architecture</a:t>
            </a:r>
            <a:endParaRPr lang="en-US" dirty="0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DACA069A-EB95-708F-6AFD-652DD849872A}"/>
              </a:ext>
            </a:extLst>
          </p:cNvPr>
          <p:cNvSpPr/>
          <p:nvPr/>
        </p:nvSpPr>
        <p:spPr>
          <a:xfrm>
            <a:off x="2899402" y="1770698"/>
            <a:ext cx="5878830" cy="3316604"/>
          </a:xfrm>
          <a:custGeom>
            <a:avLst/>
            <a:gdLst/>
            <a:ahLst/>
            <a:cxnLst/>
            <a:rect l="l" t="t" r="r" b="b"/>
            <a:pathLst>
              <a:path w="5878830" h="3316604">
                <a:moveTo>
                  <a:pt x="0" y="0"/>
                </a:moveTo>
                <a:lnTo>
                  <a:pt x="5878760" y="0"/>
                </a:lnTo>
                <a:lnTo>
                  <a:pt x="5878760" y="3316223"/>
                </a:lnTo>
                <a:lnTo>
                  <a:pt x="0" y="3316223"/>
                </a:lnTo>
                <a:lnTo>
                  <a:pt x="0" y="0"/>
                </a:lnTo>
                <a:close/>
              </a:path>
              <a:path w="5878830" h="3316604">
                <a:moveTo>
                  <a:pt x="602949" y="1130530"/>
                </a:moveTo>
                <a:lnTo>
                  <a:pt x="5501916" y="1130530"/>
                </a:lnTo>
                <a:lnTo>
                  <a:pt x="5501916" y="3316223"/>
                </a:lnTo>
                <a:lnTo>
                  <a:pt x="602949" y="3316223"/>
                </a:lnTo>
                <a:lnTo>
                  <a:pt x="602949" y="11305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A8BF08D4-1888-8D74-463F-6DA8F4053822}"/>
              </a:ext>
            </a:extLst>
          </p:cNvPr>
          <p:cNvSpPr txBox="1"/>
          <p:nvPr/>
        </p:nvSpPr>
        <p:spPr>
          <a:xfrm>
            <a:off x="4211985" y="1233555"/>
            <a:ext cx="311227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5" dirty="0">
                <a:cs typeface="Tahoma"/>
              </a:rPr>
              <a:t>Wrapper</a:t>
            </a:r>
            <a:r>
              <a:rPr sz="2400" dirty="0">
                <a:cs typeface="Tahoma"/>
              </a:rPr>
              <a:t> </a:t>
            </a:r>
            <a:r>
              <a:rPr sz="2400" spc="10" dirty="0">
                <a:cs typeface="Tahoma"/>
              </a:rPr>
              <a:t>(</a:t>
            </a:r>
            <a:r>
              <a:rPr sz="2400" spc="15" dirty="0">
                <a:cs typeface="Tahoma"/>
              </a:rPr>
              <a:t>Python</a:t>
            </a:r>
            <a:r>
              <a:rPr lang="en-US" sz="2400" spc="15" dirty="0">
                <a:cs typeface="Tahoma"/>
              </a:rPr>
              <a:t>, Java</a:t>
            </a:r>
            <a:r>
              <a:rPr sz="2400" spc="15" dirty="0">
                <a:cs typeface="Tahoma"/>
              </a:rPr>
              <a:t>)</a:t>
            </a:r>
            <a:endParaRPr sz="2400" dirty="0">
              <a:cs typeface="Tahoma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79608023-F389-62E2-301B-187BB438881B}"/>
              </a:ext>
            </a:extLst>
          </p:cNvPr>
          <p:cNvSpPr txBox="1"/>
          <p:nvPr/>
        </p:nvSpPr>
        <p:spPr>
          <a:xfrm>
            <a:off x="5458522" y="2994586"/>
            <a:ext cx="114300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cs typeface="Tahoma"/>
              </a:rPr>
              <a:t>C++</a:t>
            </a:r>
            <a:r>
              <a:rPr sz="2400" b="1" spc="-75" dirty="0">
                <a:cs typeface="Tahoma"/>
              </a:rPr>
              <a:t> </a:t>
            </a:r>
            <a:r>
              <a:rPr sz="2400" b="1" spc="15" dirty="0">
                <a:cs typeface="Tahoma"/>
              </a:rPr>
              <a:t>core</a:t>
            </a:r>
            <a:endParaRPr sz="2400" dirty="0">
              <a:cs typeface="Tahoma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383F22ED-7AB4-03E3-C30C-B80124D67DFC}"/>
              </a:ext>
            </a:extLst>
          </p:cNvPr>
          <p:cNvSpPr txBox="1"/>
          <p:nvPr/>
        </p:nvSpPr>
        <p:spPr>
          <a:xfrm>
            <a:off x="6277666" y="1884868"/>
            <a:ext cx="1365885" cy="663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2710" indent="-80645">
              <a:lnSpc>
                <a:spcPct val="100000"/>
              </a:lnSpc>
              <a:spcBef>
                <a:spcPts val="135"/>
              </a:spcBef>
              <a:buSzPct val="92592"/>
              <a:buFont typeface="Tahoma"/>
              <a:buChar char="•"/>
              <a:tabLst>
                <a:tab pos="93345" algn="l"/>
              </a:tabLst>
            </a:pPr>
            <a:r>
              <a:rPr sz="1350" spc="15" dirty="0">
                <a:latin typeface="Tahoma"/>
                <a:cs typeface="Tahoma"/>
              </a:rPr>
              <a:t>Tcl/Tk</a:t>
            </a:r>
            <a:r>
              <a:rPr sz="1350" spc="-25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source</a:t>
            </a:r>
            <a:endParaRPr sz="1350" dirty="0">
              <a:latin typeface="Tahoma"/>
              <a:cs typeface="Tahoma"/>
            </a:endParaRPr>
          </a:p>
          <a:p>
            <a:pPr marL="92710" indent="-80645">
              <a:lnSpc>
                <a:spcPct val="100000"/>
              </a:lnSpc>
              <a:spcBef>
                <a:spcPts val="60"/>
              </a:spcBef>
              <a:buSzPct val="92592"/>
              <a:buFont typeface="Tahoma"/>
              <a:buChar char="•"/>
              <a:tabLst>
                <a:tab pos="93345" algn="l"/>
              </a:tabLst>
            </a:pPr>
            <a:r>
              <a:rPr sz="1350" spc="15" dirty="0">
                <a:latin typeface="Tahoma"/>
                <a:cs typeface="Tahoma"/>
              </a:rPr>
              <a:t>Java</a:t>
            </a:r>
            <a:r>
              <a:rPr sz="1350" spc="-25" dirty="0">
                <a:latin typeface="Tahoma"/>
                <a:cs typeface="Tahoma"/>
              </a:rPr>
              <a:t> </a:t>
            </a:r>
            <a:r>
              <a:rPr sz="1350" spc="20" dirty="0">
                <a:latin typeface="Tahoma"/>
                <a:cs typeface="Tahoma"/>
              </a:rPr>
              <a:t>JDK</a:t>
            </a:r>
            <a:endParaRPr sz="1350" dirty="0">
              <a:latin typeface="Tahoma"/>
              <a:cs typeface="Tahoma"/>
            </a:endParaRPr>
          </a:p>
          <a:p>
            <a:pPr marL="92710" indent="-80645">
              <a:lnSpc>
                <a:spcPct val="100000"/>
              </a:lnSpc>
              <a:spcBef>
                <a:spcPts val="60"/>
              </a:spcBef>
              <a:buSzPct val="92592"/>
              <a:buFont typeface="Tahoma"/>
              <a:buChar char="•"/>
              <a:tabLst>
                <a:tab pos="93345" algn="l"/>
              </a:tabLst>
            </a:pPr>
            <a:r>
              <a:rPr sz="1350" spc="15" dirty="0">
                <a:latin typeface="Tahoma"/>
                <a:cs typeface="Tahoma"/>
              </a:rPr>
              <a:t>Python</a:t>
            </a:r>
            <a:r>
              <a:rPr sz="1350" spc="-40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source</a:t>
            </a:r>
            <a:endParaRPr sz="1350" dirty="0">
              <a:latin typeface="Tahoma"/>
              <a:cs typeface="Tahoma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ABD326DB-374F-FB27-4D55-B52F97F22B97}"/>
              </a:ext>
            </a:extLst>
          </p:cNvPr>
          <p:cNvSpPr txBox="1"/>
          <p:nvPr/>
        </p:nvSpPr>
        <p:spPr>
          <a:xfrm>
            <a:off x="6413951" y="5196505"/>
            <a:ext cx="2279015" cy="8621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03800"/>
              </a:lnSpc>
              <a:spcBef>
                <a:spcPts val="70"/>
              </a:spcBef>
            </a:pPr>
            <a:r>
              <a:rPr spc="15" dirty="0">
                <a:cs typeface="Tahoma"/>
              </a:rPr>
              <a:t>Source code Installation: </a:t>
            </a:r>
            <a:r>
              <a:rPr spc="-385" dirty="0">
                <a:cs typeface="Tahoma"/>
              </a:rPr>
              <a:t> </a:t>
            </a:r>
            <a:r>
              <a:rPr spc="15" dirty="0">
                <a:cs typeface="Tahoma"/>
              </a:rPr>
              <a:t>If</a:t>
            </a:r>
            <a:r>
              <a:rPr dirty="0">
                <a:cs typeface="Tahoma"/>
              </a:rPr>
              <a:t> </a:t>
            </a:r>
            <a:r>
              <a:rPr spc="20" dirty="0">
                <a:cs typeface="Tahoma"/>
              </a:rPr>
              <a:t>you</a:t>
            </a:r>
            <a:r>
              <a:rPr dirty="0">
                <a:cs typeface="Tahoma"/>
              </a:rPr>
              <a:t> </a:t>
            </a:r>
            <a:r>
              <a:rPr spc="15" dirty="0">
                <a:cs typeface="Tahoma"/>
              </a:rPr>
              <a:t>want</a:t>
            </a:r>
            <a:r>
              <a:rPr dirty="0">
                <a:cs typeface="Tahoma"/>
              </a:rPr>
              <a:t> </a:t>
            </a:r>
            <a:r>
              <a:rPr spc="15" dirty="0">
                <a:cs typeface="Tahoma"/>
              </a:rPr>
              <a:t>to</a:t>
            </a:r>
            <a:r>
              <a:rPr dirty="0">
                <a:cs typeface="Tahoma"/>
              </a:rPr>
              <a:t> </a:t>
            </a:r>
            <a:r>
              <a:rPr spc="15" dirty="0">
                <a:cs typeface="Tahoma"/>
              </a:rPr>
              <a:t>extend</a:t>
            </a:r>
            <a:r>
              <a:rPr dirty="0">
                <a:cs typeface="Tahoma"/>
              </a:rPr>
              <a:t> </a:t>
            </a:r>
            <a:r>
              <a:rPr spc="15" dirty="0">
                <a:cs typeface="Tahoma"/>
              </a:rPr>
              <a:t>vtk</a:t>
            </a:r>
            <a:endParaRPr dirty="0">
              <a:cs typeface="Tahoma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E7E3D068-1FF6-53B5-DD61-51E64050F23A}"/>
              </a:ext>
            </a:extLst>
          </p:cNvPr>
          <p:cNvSpPr txBox="1"/>
          <p:nvPr/>
        </p:nvSpPr>
        <p:spPr>
          <a:xfrm>
            <a:off x="6163870" y="3629009"/>
            <a:ext cx="2132608" cy="8548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wrap="square" lIns="0" tIns="8890" rIns="0" bIns="0" rtlCol="0">
            <a:spAutoFit/>
          </a:bodyPr>
          <a:lstStyle/>
          <a:p>
            <a:pPr marL="311785" marR="494030" algn="ctr">
              <a:lnSpc>
                <a:spcPct val="103800"/>
              </a:lnSpc>
              <a:spcBef>
                <a:spcPts val="70"/>
              </a:spcBef>
            </a:pPr>
            <a:r>
              <a:rPr sz="1350" spc="10" dirty="0">
                <a:latin typeface="Tahoma"/>
                <a:cs typeface="Tahoma"/>
              </a:rPr>
              <a:t>All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class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source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code </a:t>
            </a:r>
            <a:r>
              <a:rPr sz="1350" spc="-380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(could take hours</a:t>
            </a:r>
            <a:r>
              <a:rPr lang="en-US" sz="1350" spc="15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to </a:t>
            </a:r>
            <a:r>
              <a:rPr sz="1350" spc="-385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compile)</a:t>
            </a:r>
            <a:endParaRPr sz="1350" dirty="0">
              <a:latin typeface="Tahoma"/>
              <a:cs typeface="Tahoma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1F28103C-ACA8-1F7A-1995-B79043B3323E}"/>
              </a:ext>
            </a:extLst>
          </p:cNvPr>
          <p:cNvSpPr txBox="1"/>
          <p:nvPr/>
        </p:nvSpPr>
        <p:spPr>
          <a:xfrm>
            <a:off x="2927190" y="5208690"/>
            <a:ext cx="2770370" cy="86215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03800"/>
              </a:lnSpc>
              <a:spcBef>
                <a:spcPts val="70"/>
              </a:spcBef>
            </a:pPr>
            <a:r>
              <a:rPr spc="15" dirty="0">
                <a:cs typeface="Tahoma"/>
              </a:rPr>
              <a:t>Binary Installation: </a:t>
            </a:r>
            <a:r>
              <a:rPr spc="10" dirty="0">
                <a:cs typeface="Tahoma"/>
              </a:rPr>
              <a:t>if </a:t>
            </a:r>
            <a:r>
              <a:rPr spc="20" dirty="0">
                <a:cs typeface="Tahoma"/>
              </a:rPr>
              <a:t>you </a:t>
            </a:r>
            <a:r>
              <a:rPr spc="10" dirty="0">
                <a:cs typeface="Tahoma"/>
              </a:rPr>
              <a:t>will </a:t>
            </a:r>
            <a:r>
              <a:rPr spc="15" dirty="0">
                <a:cs typeface="Tahoma"/>
              </a:rPr>
              <a:t>use </a:t>
            </a:r>
            <a:r>
              <a:rPr spc="20" dirty="0">
                <a:cs typeface="Tahoma"/>
              </a:rPr>
              <a:t> </a:t>
            </a:r>
            <a:r>
              <a:rPr lang="en-US" spc="15" dirty="0">
                <a:cs typeface="Tahoma"/>
              </a:rPr>
              <a:t>t</a:t>
            </a:r>
            <a:r>
              <a:rPr spc="15" dirty="0">
                <a:cs typeface="Tahoma"/>
              </a:rPr>
              <a:t>he</a:t>
            </a:r>
            <a:r>
              <a:rPr spc="5" dirty="0">
                <a:cs typeface="Tahoma"/>
              </a:rPr>
              <a:t> </a:t>
            </a:r>
            <a:r>
              <a:rPr spc="10" dirty="0">
                <a:cs typeface="Tahoma"/>
              </a:rPr>
              <a:t>classes</a:t>
            </a:r>
            <a:r>
              <a:rPr spc="5" dirty="0">
                <a:cs typeface="Tahoma"/>
              </a:rPr>
              <a:t> </a:t>
            </a:r>
            <a:r>
              <a:rPr spc="15" dirty="0">
                <a:cs typeface="Tahoma"/>
              </a:rPr>
              <a:t>to</a:t>
            </a:r>
            <a:r>
              <a:rPr spc="5" dirty="0">
                <a:cs typeface="Tahoma"/>
              </a:rPr>
              <a:t> </a:t>
            </a:r>
            <a:r>
              <a:rPr spc="15" dirty="0">
                <a:cs typeface="Tahoma"/>
              </a:rPr>
              <a:t>build</a:t>
            </a:r>
            <a:r>
              <a:rPr spc="10" dirty="0">
                <a:cs typeface="Tahoma"/>
              </a:rPr>
              <a:t> </a:t>
            </a:r>
            <a:r>
              <a:rPr spc="15" dirty="0">
                <a:cs typeface="Tahoma"/>
              </a:rPr>
              <a:t>your</a:t>
            </a:r>
            <a:r>
              <a:rPr spc="5" dirty="0">
                <a:cs typeface="Tahoma"/>
              </a:rPr>
              <a:t> </a:t>
            </a:r>
            <a:r>
              <a:rPr spc="15" dirty="0">
                <a:cs typeface="Tahoma"/>
              </a:rPr>
              <a:t>applicatoin</a:t>
            </a:r>
            <a:endParaRPr dirty="0">
              <a:cs typeface="Tahoma"/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9F214EA0-659D-ADC6-3A95-8E8C79BB5E5C}"/>
              </a:ext>
            </a:extLst>
          </p:cNvPr>
          <p:cNvSpPr txBox="1"/>
          <p:nvPr/>
        </p:nvSpPr>
        <p:spPr>
          <a:xfrm>
            <a:off x="3635516" y="3629009"/>
            <a:ext cx="2132608" cy="8648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0" tIns="8890" rIns="0" bIns="0" rtlCol="0">
            <a:spAutoFit/>
          </a:bodyPr>
          <a:lstStyle/>
          <a:p>
            <a:pPr marL="151130" marR="160020" algn="ctr">
              <a:lnSpc>
                <a:spcPct val="103800"/>
              </a:lnSpc>
              <a:spcBef>
                <a:spcPts val="70"/>
              </a:spcBef>
            </a:pPr>
            <a:r>
              <a:rPr sz="1350" spc="15" dirty="0">
                <a:latin typeface="Tahoma"/>
                <a:cs typeface="Tahoma"/>
              </a:rPr>
              <a:t>Libraries</a:t>
            </a:r>
            <a:r>
              <a:rPr sz="1350" spc="-30" dirty="0">
                <a:latin typeface="Tahoma"/>
                <a:cs typeface="Tahoma"/>
              </a:rPr>
              <a:t> </a:t>
            </a:r>
            <a:r>
              <a:rPr sz="1350" spc="20" dirty="0">
                <a:latin typeface="Tahoma"/>
                <a:cs typeface="Tahoma"/>
              </a:rPr>
              <a:t>and</a:t>
            </a:r>
            <a:r>
              <a:rPr sz="1350" spc="-30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includes </a:t>
            </a:r>
            <a:r>
              <a:rPr sz="1350" spc="-380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(dll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20" dirty="0">
                <a:latin typeface="Tahoma"/>
                <a:cs typeface="Tahoma"/>
              </a:rPr>
              <a:t>and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.h</a:t>
            </a:r>
            <a:r>
              <a:rPr sz="1350" spc="5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files)</a:t>
            </a:r>
            <a:endParaRPr sz="1350" dirty="0">
              <a:latin typeface="Tahoma"/>
              <a:cs typeface="Tahoma"/>
            </a:endParaRPr>
          </a:p>
          <a:p>
            <a:pPr marL="151130" algn="ctr">
              <a:lnSpc>
                <a:spcPts val="1600"/>
              </a:lnSpc>
              <a:spcBef>
                <a:spcPts val="65"/>
              </a:spcBef>
            </a:pPr>
            <a:r>
              <a:rPr sz="1350" spc="20" dirty="0">
                <a:latin typeface="Tahoma"/>
                <a:cs typeface="Tahoma"/>
              </a:rPr>
              <a:t>Or</a:t>
            </a:r>
            <a:endParaRPr sz="1350" dirty="0">
              <a:latin typeface="Tahoma"/>
              <a:cs typeface="Tahoma"/>
            </a:endParaRPr>
          </a:p>
          <a:p>
            <a:pPr marL="151130" algn="ctr">
              <a:lnSpc>
                <a:spcPts val="1600"/>
              </a:lnSpc>
            </a:pPr>
            <a:r>
              <a:rPr sz="1350" spc="15" dirty="0">
                <a:latin typeface="Tahoma"/>
                <a:cs typeface="Tahoma"/>
              </a:rPr>
              <a:t>(.a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20" dirty="0">
                <a:latin typeface="Tahoma"/>
                <a:cs typeface="Tahoma"/>
              </a:rPr>
              <a:t>and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.h</a:t>
            </a:r>
            <a:r>
              <a:rPr sz="1350" spc="-10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files)</a:t>
            </a:r>
            <a:endParaRPr sz="1350" dirty="0">
              <a:latin typeface="Tahoma"/>
              <a:cs typeface="Tahoma"/>
            </a:endParaRPr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B23FC809-8CE6-AA1C-7373-25EC12800821}"/>
              </a:ext>
            </a:extLst>
          </p:cNvPr>
          <p:cNvSpPr txBox="1"/>
          <p:nvPr/>
        </p:nvSpPr>
        <p:spPr>
          <a:xfrm>
            <a:off x="3187549" y="1878589"/>
            <a:ext cx="1744980" cy="663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2710" indent="-80645">
              <a:lnSpc>
                <a:spcPct val="100000"/>
              </a:lnSpc>
              <a:spcBef>
                <a:spcPts val="135"/>
              </a:spcBef>
              <a:buSzPct val="92592"/>
              <a:buFont typeface="Tahoma"/>
              <a:buChar char="•"/>
              <a:tabLst>
                <a:tab pos="93345" algn="l"/>
              </a:tabLst>
            </a:pPr>
            <a:r>
              <a:rPr sz="1350" spc="15" dirty="0">
                <a:latin typeface="Tahoma"/>
                <a:cs typeface="Tahoma"/>
              </a:rPr>
              <a:t>Tcl/Tk</a:t>
            </a:r>
            <a:r>
              <a:rPr sz="1350" spc="-25" dirty="0">
                <a:latin typeface="Tahoma"/>
                <a:cs typeface="Tahoma"/>
              </a:rPr>
              <a:t> </a:t>
            </a:r>
            <a:r>
              <a:rPr sz="1350" spc="10" dirty="0">
                <a:latin typeface="Tahoma"/>
                <a:cs typeface="Tahoma"/>
              </a:rPr>
              <a:t>shell</a:t>
            </a:r>
            <a:endParaRPr sz="1350" dirty="0">
              <a:latin typeface="Tahoma"/>
              <a:cs typeface="Tahoma"/>
            </a:endParaRPr>
          </a:p>
          <a:p>
            <a:pPr marL="92710" indent="-80645">
              <a:lnSpc>
                <a:spcPct val="100000"/>
              </a:lnSpc>
              <a:spcBef>
                <a:spcPts val="60"/>
              </a:spcBef>
              <a:buSzPct val="92592"/>
              <a:buFont typeface="Tahoma"/>
              <a:buChar char="•"/>
              <a:tabLst>
                <a:tab pos="93345" algn="l"/>
              </a:tabLst>
            </a:pPr>
            <a:r>
              <a:rPr sz="1350" spc="15" dirty="0">
                <a:latin typeface="Tahoma"/>
                <a:cs typeface="Tahoma"/>
              </a:rPr>
              <a:t>Java</a:t>
            </a:r>
            <a:r>
              <a:rPr sz="1350" spc="-30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interpreter</a:t>
            </a:r>
            <a:endParaRPr sz="1350" dirty="0">
              <a:latin typeface="Tahoma"/>
              <a:cs typeface="Tahoma"/>
            </a:endParaRPr>
          </a:p>
          <a:p>
            <a:pPr marL="92710" indent="-80645">
              <a:lnSpc>
                <a:spcPct val="100000"/>
              </a:lnSpc>
              <a:spcBef>
                <a:spcPts val="60"/>
              </a:spcBef>
              <a:buSzPct val="92592"/>
              <a:buFont typeface="Tahoma"/>
              <a:buChar char="•"/>
              <a:tabLst>
                <a:tab pos="93345" algn="l"/>
              </a:tabLst>
            </a:pPr>
            <a:r>
              <a:rPr sz="1350" spc="15" dirty="0">
                <a:latin typeface="Tahoma"/>
                <a:cs typeface="Tahoma"/>
              </a:rPr>
              <a:t>Python</a:t>
            </a:r>
            <a:r>
              <a:rPr sz="1350" spc="-45" dirty="0">
                <a:latin typeface="Tahoma"/>
                <a:cs typeface="Tahoma"/>
              </a:rPr>
              <a:t> </a:t>
            </a:r>
            <a:r>
              <a:rPr sz="1350" spc="15" dirty="0">
                <a:latin typeface="Tahoma"/>
                <a:cs typeface="Tahoma"/>
              </a:rPr>
              <a:t>interpreter</a:t>
            </a:r>
            <a:endParaRPr sz="13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0182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081057" y="6094009"/>
            <a:ext cx="6029885" cy="33276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074" spc="4" dirty="0">
                <a:solidFill>
                  <a:srgbClr val="0563C1"/>
                </a:solidFill>
                <a:latin typeface="Tahom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sz="2074" spc="4" dirty="0">
                <a:latin typeface="Tahom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https://vtk.org/doc/nightly/html/classes.html</a:t>
            </a:r>
            <a:r>
              <a:rPr sz="2074" spc="4" dirty="0">
                <a:solidFill>
                  <a:srgbClr val="0563C1"/>
                </a:solidFill>
                <a:latin typeface="Tahom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sz="2074" dirty="0">
              <a:latin typeface="Tahoma"/>
              <a:cs typeface="Tahoma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0DFD15-C4F6-9739-F01A-19AB741B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</a:t>
            </a:r>
            <a:r>
              <a:rPr lang="en-US" spc="-79" dirty="0"/>
              <a:t> </a:t>
            </a:r>
            <a:r>
              <a:rPr lang="en-US" dirty="0"/>
              <a:t>classes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5ACD8E6-3674-C096-5BC6-D8FA5E28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12" y="1134369"/>
            <a:ext cx="9173047" cy="489020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9860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10A68A7-F326-1B8C-20CF-91A599D3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77" y="1019494"/>
            <a:ext cx="7342280" cy="552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9A34-250F-B64E-163C-F17CB16E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 Data Types</a:t>
            </a:r>
          </a:p>
        </p:txBody>
      </p:sp>
    </p:spTree>
    <p:extLst>
      <p:ext uri="{BB962C8B-B14F-4D97-AF65-F5344CB8AC3E}">
        <p14:creationId xmlns:p14="http://schemas.microsoft.com/office/powerpoint/2010/main" val="1176656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652A-C16C-26B5-580F-76DE7476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64"/>
            <a:ext cx="10515600" cy="835351"/>
          </a:xfrm>
        </p:spPr>
        <p:txBody>
          <a:bodyPr/>
          <a:lstStyle/>
          <a:p>
            <a:r>
              <a:rPr lang="en-US" dirty="0"/>
              <a:t>VTK Pipeline</a:t>
            </a:r>
            <a:r>
              <a:rPr lang="en-US" spc="-49" dirty="0"/>
              <a:t> </a:t>
            </a:r>
            <a:r>
              <a:rPr lang="en-US" spc="-18" dirty="0"/>
              <a:t>Execution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EB902F-56A5-D55E-C307-1EED54FEA67F}"/>
              </a:ext>
            </a:extLst>
          </p:cNvPr>
          <p:cNvSpPr/>
          <p:nvPr/>
        </p:nvSpPr>
        <p:spPr>
          <a:xfrm>
            <a:off x="1025434" y="1066396"/>
            <a:ext cx="1489164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AF3073-4E27-451E-3900-9961954B3C47}"/>
              </a:ext>
            </a:extLst>
          </p:cNvPr>
          <p:cNvSpPr/>
          <p:nvPr/>
        </p:nvSpPr>
        <p:spPr>
          <a:xfrm>
            <a:off x="1025434" y="2196334"/>
            <a:ext cx="1489164" cy="8229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6D7324-D739-2A83-54EB-3510DC6BF014}"/>
              </a:ext>
            </a:extLst>
          </p:cNvPr>
          <p:cNvSpPr/>
          <p:nvPr/>
        </p:nvSpPr>
        <p:spPr>
          <a:xfrm>
            <a:off x="1025434" y="3313210"/>
            <a:ext cx="1489165" cy="8229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4CF547-1709-7836-BDD5-3017FAD87099}"/>
              </a:ext>
            </a:extLst>
          </p:cNvPr>
          <p:cNvSpPr/>
          <p:nvPr/>
        </p:nvSpPr>
        <p:spPr>
          <a:xfrm>
            <a:off x="1025435" y="4445596"/>
            <a:ext cx="1489164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682B77-8518-EBBE-C330-075B0E34813C}"/>
              </a:ext>
            </a:extLst>
          </p:cNvPr>
          <p:cNvSpPr/>
          <p:nvPr/>
        </p:nvSpPr>
        <p:spPr>
          <a:xfrm>
            <a:off x="1025434" y="5573086"/>
            <a:ext cx="1489166" cy="8229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8C2FD3D3-5D90-5D53-3719-FAD18D2C66B9}"/>
              </a:ext>
            </a:extLst>
          </p:cNvPr>
          <p:cNvSpPr txBox="1"/>
          <p:nvPr/>
        </p:nvSpPr>
        <p:spPr>
          <a:xfrm rot="5400000">
            <a:off x="-600612" y="3146826"/>
            <a:ext cx="2544856" cy="33276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074" spc="4" dirty="0">
                <a:cs typeface="Tahoma"/>
              </a:rPr>
              <a:t>Direction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of</a:t>
            </a:r>
            <a:r>
              <a:rPr sz="2074" spc="-13" dirty="0">
                <a:cs typeface="Tahoma"/>
              </a:rPr>
              <a:t> </a:t>
            </a:r>
            <a:r>
              <a:rPr sz="2074" spc="9" dirty="0">
                <a:cs typeface="Tahoma"/>
              </a:rPr>
              <a:t>data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flow</a:t>
            </a:r>
            <a:endParaRPr sz="2074" dirty="0">
              <a:cs typeface="Tahoma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073C537-7357-BA68-83C1-83496C63F062}"/>
              </a:ext>
            </a:extLst>
          </p:cNvPr>
          <p:cNvSpPr/>
          <p:nvPr/>
        </p:nvSpPr>
        <p:spPr>
          <a:xfrm rot="5400000">
            <a:off x="230469" y="4909806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AA296-BCA9-DA63-9B8C-4C8C38943C34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770016" y="1889356"/>
            <a:ext cx="0" cy="3069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2C92DA-016C-54E3-CE13-1F35491803C0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770016" y="3019294"/>
            <a:ext cx="1" cy="29391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199B61-794D-70ED-E766-D5114E93305B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770017" y="4136170"/>
            <a:ext cx="0" cy="30942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808C12-437A-44F1-BE72-5053763E4F35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1770017" y="5268556"/>
            <a:ext cx="0" cy="3045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8EF0750-B922-34E2-A55D-31B0D2D58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1" y="5027837"/>
            <a:ext cx="1372308" cy="144368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3121889-2BBC-7A8D-8DD3-4108B4BA80C3}"/>
              </a:ext>
            </a:extLst>
          </p:cNvPr>
          <p:cNvSpPr/>
          <p:nvPr/>
        </p:nvSpPr>
        <p:spPr>
          <a:xfrm>
            <a:off x="2611284" y="5866534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C9C5DB-8AD8-6BD4-A12F-36EF2CBB9818}"/>
              </a:ext>
            </a:extLst>
          </p:cNvPr>
          <p:cNvSpPr txBox="1"/>
          <p:nvPr/>
        </p:nvSpPr>
        <p:spPr>
          <a:xfrm rot="5400000">
            <a:off x="4251013" y="5525252"/>
            <a:ext cx="1965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 Window</a:t>
            </a:r>
          </a:p>
        </p:txBody>
      </p:sp>
    </p:spTree>
    <p:extLst>
      <p:ext uri="{BB962C8B-B14F-4D97-AF65-F5344CB8AC3E}">
        <p14:creationId xmlns:p14="http://schemas.microsoft.com/office/powerpoint/2010/main" val="26296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 animBg="1"/>
      <p:bldP spid="9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652A-C16C-26B5-580F-76DE7476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38"/>
            <a:ext cx="10515600" cy="835351"/>
          </a:xfrm>
        </p:spPr>
        <p:txBody>
          <a:bodyPr/>
          <a:lstStyle/>
          <a:p>
            <a:r>
              <a:rPr lang="en-US" dirty="0"/>
              <a:t>VTK Pipeline</a:t>
            </a:r>
            <a:r>
              <a:rPr lang="en-US" spc="-49" dirty="0"/>
              <a:t> </a:t>
            </a:r>
            <a:r>
              <a:rPr lang="en-US" spc="-18" dirty="0"/>
              <a:t>Execution: Source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EB902F-56A5-D55E-C307-1EED54FEA67F}"/>
              </a:ext>
            </a:extLst>
          </p:cNvPr>
          <p:cNvSpPr/>
          <p:nvPr/>
        </p:nvSpPr>
        <p:spPr>
          <a:xfrm>
            <a:off x="1025434" y="1066396"/>
            <a:ext cx="1489164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AF3073-4E27-451E-3900-9961954B3C47}"/>
              </a:ext>
            </a:extLst>
          </p:cNvPr>
          <p:cNvSpPr/>
          <p:nvPr/>
        </p:nvSpPr>
        <p:spPr>
          <a:xfrm>
            <a:off x="1025434" y="2196334"/>
            <a:ext cx="1489164" cy="8229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6D7324-D739-2A83-54EB-3510DC6BF014}"/>
              </a:ext>
            </a:extLst>
          </p:cNvPr>
          <p:cNvSpPr/>
          <p:nvPr/>
        </p:nvSpPr>
        <p:spPr>
          <a:xfrm>
            <a:off x="1025434" y="3313210"/>
            <a:ext cx="1489165" cy="8229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4CF547-1709-7836-BDD5-3017FAD87099}"/>
              </a:ext>
            </a:extLst>
          </p:cNvPr>
          <p:cNvSpPr/>
          <p:nvPr/>
        </p:nvSpPr>
        <p:spPr>
          <a:xfrm>
            <a:off x="1025435" y="4445596"/>
            <a:ext cx="1489164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682B77-8518-EBBE-C330-075B0E34813C}"/>
              </a:ext>
            </a:extLst>
          </p:cNvPr>
          <p:cNvSpPr/>
          <p:nvPr/>
        </p:nvSpPr>
        <p:spPr>
          <a:xfrm>
            <a:off x="1025434" y="5573086"/>
            <a:ext cx="1489166" cy="8229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8C2FD3D3-5D90-5D53-3719-FAD18D2C66B9}"/>
              </a:ext>
            </a:extLst>
          </p:cNvPr>
          <p:cNvSpPr txBox="1"/>
          <p:nvPr/>
        </p:nvSpPr>
        <p:spPr>
          <a:xfrm rot="5400000">
            <a:off x="-600612" y="3146826"/>
            <a:ext cx="2544856" cy="33276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074" spc="4" dirty="0">
                <a:cs typeface="Tahoma"/>
              </a:rPr>
              <a:t>Direction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of</a:t>
            </a:r>
            <a:r>
              <a:rPr sz="2074" spc="-13" dirty="0">
                <a:cs typeface="Tahoma"/>
              </a:rPr>
              <a:t> </a:t>
            </a:r>
            <a:r>
              <a:rPr sz="2074" spc="9" dirty="0">
                <a:cs typeface="Tahoma"/>
              </a:rPr>
              <a:t>data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flow</a:t>
            </a:r>
            <a:endParaRPr sz="2074" dirty="0">
              <a:cs typeface="Tahoma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073C537-7357-BA68-83C1-83496C63F062}"/>
              </a:ext>
            </a:extLst>
          </p:cNvPr>
          <p:cNvSpPr/>
          <p:nvPr/>
        </p:nvSpPr>
        <p:spPr>
          <a:xfrm rot="5400000">
            <a:off x="230469" y="4909806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AA296-BCA9-DA63-9B8C-4C8C38943C34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770016" y="1889356"/>
            <a:ext cx="0" cy="3069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2C92DA-016C-54E3-CE13-1F35491803C0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770016" y="3019294"/>
            <a:ext cx="1" cy="29391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199B61-794D-70ED-E766-D5114E93305B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770017" y="4136170"/>
            <a:ext cx="0" cy="30942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808C12-437A-44F1-BE72-5053763E4F35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1770017" y="5268556"/>
            <a:ext cx="0" cy="3045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19">
            <a:extLst>
              <a:ext uri="{FF2B5EF4-FFF2-40B4-BE49-F238E27FC236}">
                <a16:creationId xmlns:a16="http://schemas.microsoft.com/office/drawing/2014/main" id="{3D2A5111-1C7F-CF44-03A5-4EE1B03E4802}"/>
              </a:ext>
            </a:extLst>
          </p:cNvPr>
          <p:cNvSpPr txBox="1"/>
          <p:nvPr/>
        </p:nvSpPr>
        <p:spPr>
          <a:xfrm>
            <a:off x="3259180" y="1200098"/>
            <a:ext cx="7162804" cy="1337504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10419" marR="95255" indent="-299773">
              <a:lnSpc>
                <a:spcPct val="101699"/>
              </a:lnSpc>
              <a:spcBef>
                <a:spcPts val="66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800" spc="4" dirty="0">
                <a:cs typeface="Calibri"/>
              </a:rPr>
              <a:t>Source indicates the dataset source</a:t>
            </a:r>
          </a:p>
          <a:p>
            <a:pPr marL="767619" marR="95255" lvl="1" indent="-299773">
              <a:lnSpc>
                <a:spcPct val="101699"/>
              </a:lnSpc>
              <a:spcBef>
                <a:spcPts val="66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800" spc="4" dirty="0">
                <a:cs typeface="Calibri"/>
              </a:rPr>
              <a:t>Involves data loader of various types</a:t>
            </a:r>
          </a:p>
          <a:p>
            <a:pPr marL="767619" marR="95255" lvl="1" indent="-299773">
              <a:lnSpc>
                <a:spcPct val="101699"/>
              </a:lnSpc>
              <a:spcBef>
                <a:spcPts val="66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800" spc="4" dirty="0">
                <a:cs typeface="Calibri"/>
              </a:rPr>
              <a:t>Uniform, structured, rectilinear, etc.</a:t>
            </a:r>
            <a:endParaRPr lang="en-US" sz="2800" dirty="0">
              <a:cs typeface="Calibri"/>
            </a:endParaRPr>
          </a:p>
        </p:txBody>
      </p:sp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0225AD53-AE5C-A5A0-0B91-DD914C51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1" y="5027837"/>
            <a:ext cx="1372308" cy="1443681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79AB517-C037-D31C-DEEC-2509D4242DDA}"/>
              </a:ext>
            </a:extLst>
          </p:cNvPr>
          <p:cNvSpPr/>
          <p:nvPr/>
        </p:nvSpPr>
        <p:spPr>
          <a:xfrm>
            <a:off x="2611284" y="5866534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B8300C-8302-1308-FA68-B3E641A1E73C}"/>
              </a:ext>
            </a:extLst>
          </p:cNvPr>
          <p:cNvSpPr/>
          <p:nvPr/>
        </p:nvSpPr>
        <p:spPr>
          <a:xfrm>
            <a:off x="838200" y="1032623"/>
            <a:ext cx="1905000" cy="86979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0E22E-EFFD-DF16-D1AE-0B103EE2B591}"/>
              </a:ext>
            </a:extLst>
          </p:cNvPr>
          <p:cNvSpPr txBox="1"/>
          <p:nvPr/>
        </p:nvSpPr>
        <p:spPr>
          <a:xfrm rot="5400000">
            <a:off x="4251013" y="5525252"/>
            <a:ext cx="1965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 Window</a:t>
            </a:r>
          </a:p>
        </p:txBody>
      </p:sp>
    </p:spTree>
    <p:extLst>
      <p:ext uri="{BB962C8B-B14F-4D97-AF65-F5344CB8AC3E}">
        <p14:creationId xmlns:p14="http://schemas.microsoft.com/office/powerpoint/2010/main" val="37437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8B21-F29C-4A6A-0052-00CDFC8D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D72F2-800C-8AC9-D002-7AC5955D7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following slides are adapted from the excellent course materials and tutorials made available by:</a:t>
            </a:r>
          </a:p>
          <a:p>
            <a:pPr lvl="1"/>
            <a:r>
              <a:rPr lang="en-US" dirty="0"/>
              <a:t>Prof. Han-Wei Shen (The Ohio State University)</a:t>
            </a:r>
          </a:p>
          <a:p>
            <a:pPr lvl="1"/>
            <a:r>
              <a:rPr lang="en-US" dirty="0"/>
              <a:t>Prof. Klaus Mueller (State University of New York at Stony Brook)</a:t>
            </a:r>
          </a:p>
          <a:p>
            <a:pPr lvl="1"/>
            <a:r>
              <a:rPr lang="en-US" dirty="0"/>
              <a:t>David DeMarle (Intel)</a:t>
            </a:r>
          </a:p>
        </p:txBody>
      </p:sp>
    </p:spTree>
    <p:extLst>
      <p:ext uri="{BB962C8B-B14F-4D97-AF65-F5344CB8AC3E}">
        <p14:creationId xmlns:p14="http://schemas.microsoft.com/office/powerpoint/2010/main" val="2089116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B3FAD96-F2AB-F8D5-A111-92054692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92" y="2184824"/>
            <a:ext cx="7720148" cy="2843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D652A-C16C-26B5-580F-76DE7476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38"/>
            <a:ext cx="10515600" cy="835351"/>
          </a:xfrm>
        </p:spPr>
        <p:txBody>
          <a:bodyPr/>
          <a:lstStyle/>
          <a:p>
            <a:r>
              <a:rPr lang="en-US" dirty="0"/>
              <a:t>VTK Pipeline</a:t>
            </a:r>
            <a:r>
              <a:rPr lang="en-US" spc="-49" dirty="0"/>
              <a:t> </a:t>
            </a:r>
            <a:r>
              <a:rPr lang="en-US" spc="-18" dirty="0"/>
              <a:t>Execution: Filter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EB902F-56A5-D55E-C307-1EED54FEA67F}"/>
              </a:ext>
            </a:extLst>
          </p:cNvPr>
          <p:cNvSpPr/>
          <p:nvPr/>
        </p:nvSpPr>
        <p:spPr>
          <a:xfrm>
            <a:off x="1025434" y="1066396"/>
            <a:ext cx="1489164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AF3073-4E27-451E-3900-9961954B3C47}"/>
              </a:ext>
            </a:extLst>
          </p:cNvPr>
          <p:cNvSpPr/>
          <p:nvPr/>
        </p:nvSpPr>
        <p:spPr>
          <a:xfrm>
            <a:off x="1025434" y="2196334"/>
            <a:ext cx="1489164" cy="8229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6D7324-D739-2A83-54EB-3510DC6BF014}"/>
              </a:ext>
            </a:extLst>
          </p:cNvPr>
          <p:cNvSpPr/>
          <p:nvPr/>
        </p:nvSpPr>
        <p:spPr>
          <a:xfrm>
            <a:off x="1025434" y="3313210"/>
            <a:ext cx="1489165" cy="8229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4CF547-1709-7836-BDD5-3017FAD87099}"/>
              </a:ext>
            </a:extLst>
          </p:cNvPr>
          <p:cNvSpPr/>
          <p:nvPr/>
        </p:nvSpPr>
        <p:spPr>
          <a:xfrm>
            <a:off x="1025435" y="4445596"/>
            <a:ext cx="1489164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682B77-8518-EBBE-C330-075B0E34813C}"/>
              </a:ext>
            </a:extLst>
          </p:cNvPr>
          <p:cNvSpPr/>
          <p:nvPr/>
        </p:nvSpPr>
        <p:spPr>
          <a:xfrm>
            <a:off x="1025434" y="5573086"/>
            <a:ext cx="1489166" cy="8229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8C2FD3D3-5D90-5D53-3719-FAD18D2C66B9}"/>
              </a:ext>
            </a:extLst>
          </p:cNvPr>
          <p:cNvSpPr txBox="1"/>
          <p:nvPr/>
        </p:nvSpPr>
        <p:spPr>
          <a:xfrm rot="5400000">
            <a:off x="-600612" y="3146826"/>
            <a:ext cx="2544856" cy="33276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074" spc="4" dirty="0">
                <a:cs typeface="Tahoma"/>
              </a:rPr>
              <a:t>Direction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of</a:t>
            </a:r>
            <a:r>
              <a:rPr sz="2074" spc="-13" dirty="0">
                <a:cs typeface="Tahoma"/>
              </a:rPr>
              <a:t> </a:t>
            </a:r>
            <a:r>
              <a:rPr sz="2074" spc="9" dirty="0">
                <a:cs typeface="Tahoma"/>
              </a:rPr>
              <a:t>data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flow</a:t>
            </a:r>
            <a:endParaRPr sz="2074" dirty="0">
              <a:cs typeface="Tahoma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073C537-7357-BA68-83C1-83496C63F062}"/>
              </a:ext>
            </a:extLst>
          </p:cNvPr>
          <p:cNvSpPr/>
          <p:nvPr/>
        </p:nvSpPr>
        <p:spPr>
          <a:xfrm rot="5400000">
            <a:off x="230469" y="4909806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AA296-BCA9-DA63-9B8C-4C8C38943C34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770016" y="1889356"/>
            <a:ext cx="0" cy="3069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2C92DA-016C-54E3-CE13-1F35491803C0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770016" y="3019294"/>
            <a:ext cx="1" cy="29391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199B61-794D-70ED-E766-D5114E93305B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770017" y="4136170"/>
            <a:ext cx="0" cy="30942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808C12-437A-44F1-BE72-5053763E4F35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1770017" y="5268556"/>
            <a:ext cx="0" cy="3045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19">
            <a:extLst>
              <a:ext uri="{FF2B5EF4-FFF2-40B4-BE49-F238E27FC236}">
                <a16:creationId xmlns:a16="http://schemas.microsoft.com/office/drawing/2014/main" id="{3D2A5111-1C7F-CF44-03A5-4EE1B03E4802}"/>
              </a:ext>
            </a:extLst>
          </p:cNvPr>
          <p:cNvSpPr txBox="1"/>
          <p:nvPr/>
        </p:nvSpPr>
        <p:spPr>
          <a:xfrm>
            <a:off x="3259180" y="1066396"/>
            <a:ext cx="7162804" cy="1324680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10419" marR="95255" indent="-299773">
              <a:lnSpc>
                <a:spcPct val="101699"/>
              </a:lnSpc>
              <a:spcBef>
                <a:spcPts val="66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800" spc="4" dirty="0">
                <a:cs typeface="Calibri"/>
              </a:rPr>
              <a:t>Filters are another name of algorithms in VTK</a:t>
            </a:r>
          </a:p>
          <a:p>
            <a:pPr marL="767619" marR="95255" lvl="1" indent="-299773">
              <a:lnSpc>
                <a:spcPct val="101699"/>
              </a:lnSpc>
              <a:spcBef>
                <a:spcPts val="66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800" spc="4" dirty="0">
                <a:cs typeface="Calibri"/>
              </a:rPr>
              <a:t>threshold, connected component, surface extraction, volume render, etc.</a:t>
            </a:r>
            <a:endParaRPr sz="2800" dirty="0">
              <a:cs typeface="Calibri"/>
            </a:endParaRPr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485841AE-D952-895C-B17E-754CDCD1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1" y="5027837"/>
            <a:ext cx="1372308" cy="144368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69FA97C-0079-2B89-0383-672D82B8811D}"/>
              </a:ext>
            </a:extLst>
          </p:cNvPr>
          <p:cNvSpPr/>
          <p:nvPr/>
        </p:nvSpPr>
        <p:spPr>
          <a:xfrm>
            <a:off x="2611284" y="5866534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D51557-C5CF-B0D3-1F6B-E86C37709528}"/>
              </a:ext>
            </a:extLst>
          </p:cNvPr>
          <p:cNvSpPr/>
          <p:nvPr/>
        </p:nvSpPr>
        <p:spPr>
          <a:xfrm>
            <a:off x="905932" y="2150224"/>
            <a:ext cx="1905000" cy="86979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F0EB5D-4A65-A33C-EAEC-942F6880946D}"/>
              </a:ext>
            </a:extLst>
          </p:cNvPr>
          <p:cNvSpPr txBox="1"/>
          <p:nvPr/>
        </p:nvSpPr>
        <p:spPr>
          <a:xfrm rot="5400000">
            <a:off x="4251013" y="5525252"/>
            <a:ext cx="1965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 Window</a:t>
            </a:r>
          </a:p>
        </p:txBody>
      </p:sp>
    </p:spTree>
    <p:extLst>
      <p:ext uri="{BB962C8B-B14F-4D97-AF65-F5344CB8AC3E}">
        <p14:creationId xmlns:p14="http://schemas.microsoft.com/office/powerpoint/2010/main" val="165236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652A-C16C-26B5-580F-76DE7476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38"/>
            <a:ext cx="10515600" cy="835351"/>
          </a:xfrm>
        </p:spPr>
        <p:txBody>
          <a:bodyPr/>
          <a:lstStyle/>
          <a:p>
            <a:r>
              <a:rPr lang="en-US" dirty="0"/>
              <a:t>VTK Pipeline</a:t>
            </a:r>
            <a:r>
              <a:rPr lang="en-US" spc="-49" dirty="0"/>
              <a:t> </a:t>
            </a:r>
            <a:r>
              <a:rPr lang="en-US" spc="-18" dirty="0"/>
              <a:t>Execution: Mapper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EB902F-56A5-D55E-C307-1EED54FEA67F}"/>
              </a:ext>
            </a:extLst>
          </p:cNvPr>
          <p:cNvSpPr/>
          <p:nvPr/>
        </p:nvSpPr>
        <p:spPr>
          <a:xfrm>
            <a:off x="1025434" y="1066396"/>
            <a:ext cx="1489164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AF3073-4E27-451E-3900-9961954B3C47}"/>
              </a:ext>
            </a:extLst>
          </p:cNvPr>
          <p:cNvSpPr/>
          <p:nvPr/>
        </p:nvSpPr>
        <p:spPr>
          <a:xfrm>
            <a:off x="1025434" y="2196334"/>
            <a:ext cx="1489164" cy="8229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6D7324-D739-2A83-54EB-3510DC6BF014}"/>
              </a:ext>
            </a:extLst>
          </p:cNvPr>
          <p:cNvSpPr/>
          <p:nvPr/>
        </p:nvSpPr>
        <p:spPr>
          <a:xfrm>
            <a:off x="1025434" y="3313210"/>
            <a:ext cx="1489165" cy="8229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4CF547-1709-7836-BDD5-3017FAD87099}"/>
              </a:ext>
            </a:extLst>
          </p:cNvPr>
          <p:cNvSpPr/>
          <p:nvPr/>
        </p:nvSpPr>
        <p:spPr>
          <a:xfrm>
            <a:off x="1025435" y="4445596"/>
            <a:ext cx="1489164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682B77-8518-EBBE-C330-075B0E34813C}"/>
              </a:ext>
            </a:extLst>
          </p:cNvPr>
          <p:cNvSpPr/>
          <p:nvPr/>
        </p:nvSpPr>
        <p:spPr>
          <a:xfrm>
            <a:off x="1025434" y="5573086"/>
            <a:ext cx="1489166" cy="8229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8C2FD3D3-5D90-5D53-3719-FAD18D2C66B9}"/>
              </a:ext>
            </a:extLst>
          </p:cNvPr>
          <p:cNvSpPr txBox="1"/>
          <p:nvPr/>
        </p:nvSpPr>
        <p:spPr>
          <a:xfrm rot="5400000">
            <a:off x="-600612" y="3146826"/>
            <a:ext cx="2544856" cy="33276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074" spc="4" dirty="0">
                <a:cs typeface="Tahoma"/>
              </a:rPr>
              <a:t>Direction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of</a:t>
            </a:r>
            <a:r>
              <a:rPr sz="2074" spc="-13" dirty="0">
                <a:cs typeface="Tahoma"/>
              </a:rPr>
              <a:t> </a:t>
            </a:r>
            <a:r>
              <a:rPr sz="2074" spc="9" dirty="0">
                <a:cs typeface="Tahoma"/>
              </a:rPr>
              <a:t>data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flow</a:t>
            </a:r>
            <a:endParaRPr sz="2074" dirty="0">
              <a:cs typeface="Tahoma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073C537-7357-BA68-83C1-83496C63F062}"/>
              </a:ext>
            </a:extLst>
          </p:cNvPr>
          <p:cNvSpPr/>
          <p:nvPr/>
        </p:nvSpPr>
        <p:spPr>
          <a:xfrm rot="5400000">
            <a:off x="230469" y="4909806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AA296-BCA9-DA63-9B8C-4C8C38943C34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770016" y="1889356"/>
            <a:ext cx="0" cy="3069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2C92DA-016C-54E3-CE13-1F35491803C0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770016" y="3019294"/>
            <a:ext cx="1" cy="29391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199B61-794D-70ED-E766-D5114E93305B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770017" y="4136170"/>
            <a:ext cx="0" cy="30942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808C12-437A-44F1-BE72-5053763E4F35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1770017" y="5268556"/>
            <a:ext cx="0" cy="3045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19">
            <a:extLst>
              <a:ext uri="{FF2B5EF4-FFF2-40B4-BE49-F238E27FC236}">
                <a16:creationId xmlns:a16="http://schemas.microsoft.com/office/drawing/2014/main" id="{2AD20DD9-70AF-4C82-686C-788BFBA58427}"/>
              </a:ext>
            </a:extLst>
          </p:cNvPr>
          <p:cNvSpPr txBox="1"/>
          <p:nvPr/>
        </p:nvSpPr>
        <p:spPr>
          <a:xfrm>
            <a:off x="3259180" y="1254195"/>
            <a:ext cx="8490858" cy="2707238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310419" marR="95255" indent="-299773">
              <a:lnSpc>
                <a:spcPct val="101699"/>
              </a:lnSpc>
              <a:spcBef>
                <a:spcPts val="66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800" spc="4" dirty="0">
                <a:cs typeface="Calibri"/>
              </a:rPr>
              <a:t>Mappers</a:t>
            </a:r>
            <a:r>
              <a:rPr sz="2800" dirty="0">
                <a:cs typeface="Calibri"/>
              </a:rPr>
              <a:t> </a:t>
            </a:r>
            <a:r>
              <a:rPr sz="2800" spc="-4" dirty="0">
                <a:cs typeface="Calibri"/>
              </a:rPr>
              <a:t>convert</a:t>
            </a:r>
            <a:r>
              <a:rPr sz="2800" spc="4" dirty="0">
                <a:cs typeface="Calibri"/>
              </a:rPr>
              <a:t> </a:t>
            </a:r>
            <a:r>
              <a:rPr sz="2800" spc="-4" dirty="0">
                <a:cs typeface="Calibri"/>
              </a:rPr>
              <a:t>data</a:t>
            </a:r>
            <a:r>
              <a:rPr sz="2800" spc="9" dirty="0">
                <a:cs typeface="Calibri"/>
              </a:rPr>
              <a:t> </a:t>
            </a:r>
            <a:r>
              <a:rPr sz="2800" spc="-4" dirty="0">
                <a:cs typeface="Calibri"/>
              </a:rPr>
              <a:t>into</a:t>
            </a:r>
            <a:r>
              <a:rPr sz="2800" spc="4" dirty="0">
                <a:cs typeface="Calibri"/>
              </a:rPr>
              <a:t> </a:t>
            </a:r>
            <a:r>
              <a:rPr sz="2800" dirty="0">
                <a:cs typeface="Calibri"/>
              </a:rPr>
              <a:t>graphical</a:t>
            </a:r>
            <a:r>
              <a:rPr sz="2800" spc="4" dirty="0">
                <a:cs typeface="Calibri"/>
              </a:rPr>
              <a:t> </a:t>
            </a:r>
            <a:r>
              <a:rPr sz="2800" dirty="0">
                <a:cs typeface="Calibri"/>
              </a:rPr>
              <a:t>primitives</a:t>
            </a:r>
            <a:r>
              <a:rPr sz="2800" spc="9" dirty="0">
                <a:cs typeface="Calibri"/>
              </a:rPr>
              <a:t> </a:t>
            </a:r>
            <a:endParaRPr lang="en-US" sz="2800" spc="9" dirty="0">
              <a:cs typeface="Calibri"/>
            </a:endParaRPr>
          </a:p>
          <a:p>
            <a:pPr marL="310419" marR="95255" indent="-299773">
              <a:lnSpc>
                <a:spcPct val="101699"/>
              </a:lnSpc>
              <a:spcBef>
                <a:spcPts val="66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800" spc="4" dirty="0">
                <a:cs typeface="Calibri"/>
              </a:rPr>
              <a:t>Mappers require one or more input data objects</a:t>
            </a:r>
            <a:r>
              <a:rPr lang="en-US" sz="2800" spc="4" dirty="0">
                <a:cs typeface="Calibri"/>
              </a:rPr>
              <a:t>, output from Filters</a:t>
            </a:r>
            <a:endParaRPr sz="2800" spc="4" dirty="0">
              <a:cs typeface="Calibri"/>
            </a:endParaRPr>
          </a:p>
          <a:p>
            <a:pPr marL="310419" marR="4483" indent="-299773">
              <a:lnSpc>
                <a:spcPct val="102099"/>
              </a:lnSpc>
              <a:spcBef>
                <a:spcPts val="494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800" dirty="0">
                <a:cs typeface="Calibri"/>
              </a:rPr>
              <a:t>Example:</a:t>
            </a:r>
            <a:r>
              <a:rPr sz="2800" spc="9" dirty="0">
                <a:cs typeface="Calibri"/>
              </a:rPr>
              <a:t> </a:t>
            </a:r>
            <a:r>
              <a:rPr sz="2800" spc="-9" dirty="0">
                <a:cs typeface="Calibri"/>
              </a:rPr>
              <a:t>vtkPolyDataMapper,</a:t>
            </a:r>
            <a:r>
              <a:rPr sz="2800" spc="9" dirty="0">
                <a:cs typeface="Calibri"/>
              </a:rPr>
              <a:t> which </a:t>
            </a:r>
            <a:r>
              <a:rPr sz="2800" spc="-13" dirty="0">
                <a:cs typeface="Calibri"/>
              </a:rPr>
              <a:t>takes</a:t>
            </a:r>
            <a:r>
              <a:rPr sz="2800" spc="13" dirty="0">
                <a:cs typeface="Calibri"/>
              </a:rPr>
              <a:t> </a:t>
            </a:r>
            <a:r>
              <a:rPr sz="2800" spc="4" dirty="0">
                <a:cs typeface="Calibri"/>
              </a:rPr>
              <a:t>geometry</a:t>
            </a:r>
            <a:r>
              <a:rPr sz="2800" spc="9" dirty="0">
                <a:cs typeface="Calibri"/>
              </a:rPr>
              <a:t> such as </a:t>
            </a:r>
            <a:r>
              <a:rPr sz="2800" spc="-454" dirty="0">
                <a:cs typeface="Calibri"/>
              </a:rPr>
              <a:t> </a:t>
            </a:r>
            <a:r>
              <a:rPr sz="2800" spc="4" dirty="0">
                <a:cs typeface="Calibri"/>
              </a:rPr>
              <a:t>cylinder or cone </a:t>
            </a:r>
            <a:r>
              <a:rPr sz="2800" spc="9" dirty="0">
                <a:cs typeface="Calibri"/>
              </a:rPr>
              <a:t>as input and </a:t>
            </a:r>
            <a:r>
              <a:rPr sz="2800" spc="-4" dirty="0">
                <a:cs typeface="Calibri"/>
              </a:rPr>
              <a:t>convert </a:t>
            </a:r>
            <a:r>
              <a:rPr sz="2800" spc="4" dirty="0">
                <a:cs typeface="Calibri"/>
              </a:rPr>
              <a:t>it </a:t>
            </a:r>
            <a:r>
              <a:rPr sz="2800" spc="-4" dirty="0">
                <a:cs typeface="Calibri"/>
              </a:rPr>
              <a:t>to </a:t>
            </a:r>
            <a:r>
              <a:rPr sz="2800" dirty="0">
                <a:cs typeface="Calibri"/>
              </a:rPr>
              <a:t>renderable </a:t>
            </a:r>
            <a:r>
              <a:rPr sz="2800" spc="4" dirty="0">
                <a:cs typeface="Calibri"/>
              </a:rPr>
              <a:t> geometry</a:t>
            </a:r>
            <a:endParaRPr sz="2800" dirty="0">
              <a:cs typeface="Calibri"/>
            </a:endParaRPr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C7CEC843-8BF5-942E-988E-C88E2125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1" y="5027837"/>
            <a:ext cx="1372308" cy="144368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C0B4E2B5-E19A-EE80-B33A-7855494A060F}"/>
              </a:ext>
            </a:extLst>
          </p:cNvPr>
          <p:cNvSpPr/>
          <p:nvPr/>
        </p:nvSpPr>
        <p:spPr>
          <a:xfrm>
            <a:off x="2611284" y="5866534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BD6F5-6C82-A58A-B52E-4682C30159E6}"/>
              </a:ext>
            </a:extLst>
          </p:cNvPr>
          <p:cNvSpPr/>
          <p:nvPr/>
        </p:nvSpPr>
        <p:spPr>
          <a:xfrm>
            <a:off x="905932" y="3301689"/>
            <a:ext cx="1905000" cy="86979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150-2E0B-B5FE-0363-C3DC6B1BA4BF}"/>
              </a:ext>
            </a:extLst>
          </p:cNvPr>
          <p:cNvSpPr txBox="1"/>
          <p:nvPr/>
        </p:nvSpPr>
        <p:spPr>
          <a:xfrm rot="5400000">
            <a:off x="4251013" y="5525252"/>
            <a:ext cx="1965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 Window</a:t>
            </a:r>
          </a:p>
        </p:txBody>
      </p:sp>
    </p:spTree>
    <p:extLst>
      <p:ext uri="{BB962C8B-B14F-4D97-AF65-F5344CB8AC3E}">
        <p14:creationId xmlns:p14="http://schemas.microsoft.com/office/powerpoint/2010/main" val="389801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652A-C16C-26B5-580F-76DE7476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38"/>
            <a:ext cx="10515600" cy="835351"/>
          </a:xfrm>
        </p:spPr>
        <p:txBody>
          <a:bodyPr/>
          <a:lstStyle/>
          <a:p>
            <a:r>
              <a:rPr lang="en-US" dirty="0"/>
              <a:t>VTK Pipeline</a:t>
            </a:r>
            <a:r>
              <a:rPr lang="en-US" spc="-49" dirty="0"/>
              <a:t> </a:t>
            </a:r>
            <a:r>
              <a:rPr lang="en-US" spc="-18" dirty="0"/>
              <a:t>Execution: Actor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EB902F-56A5-D55E-C307-1EED54FEA67F}"/>
              </a:ext>
            </a:extLst>
          </p:cNvPr>
          <p:cNvSpPr/>
          <p:nvPr/>
        </p:nvSpPr>
        <p:spPr>
          <a:xfrm>
            <a:off x="1025434" y="1066396"/>
            <a:ext cx="1489164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AF3073-4E27-451E-3900-9961954B3C47}"/>
              </a:ext>
            </a:extLst>
          </p:cNvPr>
          <p:cNvSpPr/>
          <p:nvPr/>
        </p:nvSpPr>
        <p:spPr>
          <a:xfrm>
            <a:off x="1025434" y="2196334"/>
            <a:ext cx="1489164" cy="8229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6D7324-D739-2A83-54EB-3510DC6BF014}"/>
              </a:ext>
            </a:extLst>
          </p:cNvPr>
          <p:cNvSpPr/>
          <p:nvPr/>
        </p:nvSpPr>
        <p:spPr>
          <a:xfrm>
            <a:off x="1025434" y="3313210"/>
            <a:ext cx="1489165" cy="8229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4CF547-1709-7836-BDD5-3017FAD87099}"/>
              </a:ext>
            </a:extLst>
          </p:cNvPr>
          <p:cNvSpPr/>
          <p:nvPr/>
        </p:nvSpPr>
        <p:spPr>
          <a:xfrm>
            <a:off x="1025435" y="4445596"/>
            <a:ext cx="1489164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682B77-8518-EBBE-C330-075B0E34813C}"/>
              </a:ext>
            </a:extLst>
          </p:cNvPr>
          <p:cNvSpPr/>
          <p:nvPr/>
        </p:nvSpPr>
        <p:spPr>
          <a:xfrm>
            <a:off x="1025434" y="5573086"/>
            <a:ext cx="1489166" cy="8229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8C2FD3D3-5D90-5D53-3719-FAD18D2C66B9}"/>
              </a:ext>
            </a:extLst>
          </p:cNvPr>
          <p:cNvSpPr txBox="1"/>
          <p:nvPr/>
        </p:nvSpPr>
        <p:spPr>
          <a:xfrm rot="5400000">
            <a:off x="-600612" y="3146826"/>
            <a:ext cx="2544856" cy="33276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074" spc="4" dirty="0">
                <a:cs typeface="Tahoma"/>
              </a:rPr>
              <a:t>Direction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of</a:t>
            </a:r>
            <a:r>
              <a:rPr sz="2074" spc="-13" dirty="0">
                <a:cs typeface="Tahoma"/>
              </a:rPr>
              <a:t> </a:t>
            </a:r>
            <a:r>
              <a:rPr sz="2074" spc="9" dirty="0">
                <a:cs typeface="Tahoma"/>
              </a:rPr>
              <a:t>data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flow</a:t>
            </a:r>
            <a:endParaRPr sz="2074" dirty="0">
              <a:cs typeface="Tahoma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073C537-7357-BA68-83C1-83496C63F062}"/>
              </a:ext>
            </a:extLst>
          </p:cNvPr>
          <p:cNvSpPr/>
          <p:nvPr/>
        </p:nvSpPr>
        <p:spPr>
          <a:xfrm rot="5400000">
            <a:off x="230469" y="4909806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AA296-BCA9-DA63-9B8C-4C8C38943C34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770016" y="1889356"/>
            <a:ext cx="0" cy="3069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2C92DA-016C-54E3-CE13-1F35491803C0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770016" y="3019294"/>
            <a:ext cx="1" cy="29391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199B61-794D-70ED-E766-D5114E93305B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770017" y="4136170"/>
            <a:ext cx="0" cy="30942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808C12-437A-44F1-BE72-5053763E4F35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1770017" y="5268556"/>
            <a:ext cx="0" cy="3045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3">
            <a:extLst>
              <a:ext uri="{FF2B5EF4-FFF2-40B4-BE49-F238E27FC236}">
                <a16:creationId xmlns:a16="http://schemas.microsoft.com/office/drawing/2014/main" id="{C0F650E7-90A0-2F4E-B85A-D31AD1537980}"/>
              </a:ext>
            </a:extLst>
          </p:cNvPr>
          <p:cNvSpPr txBox="1"/>
          <p:nvPr/>
        </p:nvSpPr>
        <p:spPr>
          <a:xfrm>
            <a:off x="3446414" y="1227860"/>
            <a:ext cx="7889960" cy="3217736"/>
          </a:xfrm>
          <a:prstGeom prst="rect">
            <a:avLst/>
          </a:prstGeom>
        </p:spPr>
        <p:txBody>
          <a:bodyPr vert="horz" wrap="square" lIns="0" tIns="79562" rIns="0" bIns="0" rtlCol="0">
            <a:spAutoFit/>
          </a:bodyPr>
          <a:lstStyle/>
          <a:p>
            <a:pPr marL="310419" indent="-299773">
              <a:spcBef>
                <a:spcPts val="62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400" spc="-4" dirty="0">
                <a:cs typeface="Calibri"/>
              </a:rPr>
              <a:t>Actors</a:t>
            </a:r>
            <a:r>
              <a:rPr sz="2400" spc="4" dirty="0">
                <a:cs typeface="Calibri"/>
              </a:rPr>
              <a:t> </a:t>
            </a:r>
            <a:r>
              <a:rPr sz="2400" spc="-4" dirty="0">
                <a:cs typeface="Calibri"/>
              </a:rPr>
              <a:t>represent</a:t>
            </a:r>
            <a:r>
              <a:rPr sz="2400" spc="9" dirty="0">
                <a:cs typeface="Calibri"/>
              </a:rPr>
              <a:t> </a:t>
            </a:r>
            <a:r>
              <a:rPr sz="2400" dirty="0">
                <a:cs typeface="Calibri"/>
              </a:rPr>
              <a:t>graphical</a:t>
            </a:r>
            <a:r>
              <a:rPr sz="2400" spc="9" dirty="0">
                <a:cs typeface="Calibri"/>
              </a:rPr>
              <a:t> </a:t>
            </a:r>
            <a:r>
              <a:rPr sz="2400" spc="-4" dirty="0">
                <a:cs typeface="Calibri"/>
              </a:rPr>
              <a:t>data</a:t>
            </a:r>
            <a:r>
              <a:rPr sz="2400" spc="9" dirty="0">
                <a:cs typeface="Calibri"/>
              </a:rPr>
              <a:t> </a:t>
            </a:r>
            <a:r>
              <a:rPr sz="2400" spc="4" dirty="0">
                <a:cs typeface="Calibri"/>
              </a:rPr>
              <a:t>or objects</a:t>
            </a:r>
            <a:r>
              <a:rPr lang="en-US" sz="2400" spc="4" dirty="0">
                <a:cs typeface="Calibri"/>
              </a:rPr>
              <a:t> with various properties for rendering</a:t>
            </a:r>
            <a:endParaRPr sz="2400" dirty="0">
              <a:cs typeface="Calibri"/>
            </a:endParaRPr>
          </a:p>
          <a:p>
            <a:pPr marL="310419" indent="-299773">
              <a:spcBef>
                <a:spcPts val="54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400" spc="9" dirty="0">
                <a:cs typeface="Calibri"/>
              </a:rPr>
              <a:t>A</a:t>
            </a:r>
            <a:r>
              <a:rPr sz="2400" spc="-13" dirty="0">
                <a:cs typeface="Calibri"/>
              </a:rPr>
              <a:t> </a:t>
            </a:r>
            <a:r>
              <a:rPr sz="2400" spc="9" dirty="0">
                <a:cs typeface="Calibri"/>
              </a:rPr>
              <a:t>VTK</a:t>
            </a:r>
            <a:r>
              <a:rPr sz="2400" spc="-9" dirty="0">
                <a:cs typeface="Calibri"/>
              </a:rPr>
              <a:t> </a:t>
            </a:r>
            <a:r>
              <a:rPr sz="2400" dirty="0">
                <a:cs typeface="Calibri"/>
              </a:rPr>
              <a:t>actor</a:t>
            </a:r>
            <a:r>
              <a:rPr sz="2400" spc="-9" dirty="0">
                <a:cs typeface="Calibri"/>
              </a:rPr>
              <a:t> </a:t>
            </a:r>
            <a:r>
              <a:rPr sz="2400" dirty="0">
                <a:cs typeface="Calibri"/>
              </a:rPr>
              <a:t>contains</a:t>
            </a:r>
          </a:p>
          <a:p>
            <a:pPr marL="729541" lvl="1" indent="-319945">
              <a:spcBef>
                <a:spcPts val="560"/>
              </a:spcBef>
              <a:buSzPct val="141025"/>
              <a:buFont typeface="Arial MT"/>
              <a:buChar char="–"/>
              <a:tabLst>
                <a:tab pos="729541" algn="l"/>
                <a:tab pos="730102" algn="l"/>
              </a:tabLst>
            </a:pPr>
            <a:r>
              <a:rPr sz="2000" spc="9" dirty="0">
                <a:cs typeface="Calibri"/>
              </a:rPr>
              <a:t>object</a:t>
            </a:r>
            <a:r>
              <a:rPr sz="2000" spc="-4" dirty="0">
                <a:cs typeface="Calibri"/>
              </a:rPr>
              <a:t> </a:t>
            </a:r>
            <a:r>
              <a:rPr sz="2000" spc="4" dirty="0">
                <a:cs typeface="Calibri"/>
              </a:rPr>
              <a:t>properties</a:t>
            </a:r>
            <a:r>
              <a:rPr sz="2000" spc="-4" dirty="0">
                <a:cs typeface="Calibri"/>
              </a:rPr>
              <a:t> </a:t>
            </a:r>
            <a:r>
              <a:rPr sz="2000" spc="-18" dirty="0">
                <a:cs typeface="Calibri"/>
              </a:rPr>
              <a:t>(color,</a:t>
            </a:r>
            <a:r>
              <a:rPr sz="2000" dirty="0">
                <a:cs typeface="Calibri"/>
              </a:rPr>
              <a:t> </a:t>
            </a:r>
            <a:r>
              <a:rPr sz="2000" spc="9" dirty="0">
                <a:cs typeface="Calibri"/>
              </a:rPr>
              <a:t>shading</a:t>
            </a:r>
            <a:r>
              <a:rPr sz="2000" spc="-4" dirty="0">
                <a:cs typeface="Calibri"/>
              </a:rPr>
              <a:t> </a:t>
            </a:r>
            <a:r>
              <a:rPr sz="2000" spc="9" dirty="0">
                <a:cs typeface="Calibri"/>
              </a:rPr>
              <a:t>type,</a:t>
            </a:r>
            <a:r>
              <a:rPr sz="2000" dirty="0">
                <a:cs typeface="Calibri"/>
              </a:rPr>
              <a:t> etc</a:t>
            </a:r>
            <a:r>
              <a:rPr lang="en-US" sz="2000" dirty="0">
                <a:cs typeface="Calibri"/>
              </a:rPr>
              <a:t>.</a:t>
            </a:r>
            <a:r>
              <a:rPr sz="2000" dirty="0">
                <a:cs typeface="Calibri"/>
              </a:rPr>
              <a:t>)</a:t>
            </a:r>
            <a:endParaRPr lang="en-US" sz="2000" dirty="0">
              <a:cs typeface="Calibri"/>
            </a:endParaRPr>
          </a:p>
          <a:p>
            <a:pPr marL="729541" lvl="1" indent="-319945">
              <a:spcBef>
                <a:spcPts val="560"/>
              </a:spcBef>
              <a:buSzPct val="141025"/>
              <a:buFont typeface="Arial MT"/>
              <a:buChar char="–"/>
              <a:tabLst>
                <a:tab pos="729541" algn="l"/>
                <a:tab pos="730102" algn="l"/>
              </a:tabLst>
            </a:pPr>
            <a:r>
              <a:rPr lang="en-US" sz="2000" spc="4" dirty="0">
                <a:cs typeface="Calibri"/>
              </a:rPr>
              <a:t>g</a:t>
            </a:r>
            <a:r>
              <a:rPr sz="2000" spc="4" dirty="0">
                <a:cs typeface="Calibri"/>
              </a:rPr>
              <a:t>eometry</a:t>
            </a:r>
            <a:endParaRPr lang="en-US" sz="2000" spc="4" dirty="0">
              <a:cs typeface="Calibri"/>
            </a:endParaRPr>
          </a:p>
          <a:p>
            <a:pPr marL="729541" lvl="1" indent="-319945">
              <a:spcBef>
                <a:spcPts val="560"/>
              </a:spcBef>
              <a:buSzPct val="141025"/>
              <a:buFont typeface="Arial MT"/>
              <a:buChar char="–"/>
              <a:tabLst>
                <a:tab pos="729541" algn="l"/>
                <a:tab pos="730102" algn="l"/>
              </a:tabLst>
            </a:pPr>
            <a:r>
              <a:rPr sz="2000" dirty="0">
                <a:cs typeface="Calibri"/>
              </a:rPr>
              <a:t>transformations</a:t>
            </a:r>
          </a:p>
          <a:p>
            <a:pPr marL="310419" marR="4483" indent="-299773">
              <a:lnSpc>
                <a:spcPct val="102600"/>
              </a:lnSpc>
              <a:spcBef>
                <a:spcPts val="485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400" spc="9" dirty="0">
                <a:cs typeface="Calibri"/>
              </a:rPr>
              <a:t>VTK</a:t>
            </a:r>
            <a:r>
              <a:rPr sz="2400" spc="4" dirty="0">
                <a:cs typeface="Calibri"/>
              </a:rPr>
              <a:t> </a:t>
            </a:r>
            <a:r>
              <a:rPr sz="2400" spc="-4" dirty="0">
                <a:cs typeface="Calibri"/>
              </a:rPr>
              <a:t>actors</a:t>
            </a:r>
            <a:r>
              <a:rPr sz="2400" spc="9" dirty="0">
                <a:cs typeface="Calibri"/>
              </a:rPr>
              <a:t> need </a:t>
            </a:r>
            <a:r>
              <a:rPr sz="2400" spc="-4" dirty="0">
                <a:cs typeface="Calibri"/>
              </a:rPr>
              <a:t>to</a:t>
            </a:r>
            <a:r>
              <a:rPr sz="2400" spc="4" dirty="0">
                <a:cs typeface="Calibri"/>
              </a:rPr>
              <a:t> </a:t>
            </a:r>
            <a:r>
              <a:rPr sz="2400" dirty="0">
                <a:cs typeface="Calibri"/>
              </a:rPr>
              <a:t>work</a:t>
            </a:r>
            <a:r>
              <a:rPr sz="2400" spc="9" dirty="0">
                <a:cs typeface="Calibri"/>
              </a:rPr>
              <a:t> </a:t>
            </a:r>
            <a:r>
              <a:rPr sz="2400" dirty="0">
                <a:cs typeface="Calibri"/>
              </a:rPr>
              <a:t>together</a:t>
            </a:r>
            <a:r>
              <a:rPr sz="2400" spc="9" dirty="0">
                <a:cs typeface="Calibri"/>
              </a:rPr>
              <a:t> </a:t>
            </a:r>
            <a:r>
              <a:rPr sz="2400" spc="4" dirty="0">
                <a:cs typeface="Calibri"/>
              </a:rPr>
              <a:t>with </a:t>
            </a:r>
            <a:r>
              <a:rPr sz="2400" dirty="0">
                <a:cs typeface="Calibri"/>
              </a:rPr>
              <a:t>lights</a:t>
            </a:r>
            <a:r>
              <a:rPr sz="2400" spc="9" dirty="0">
                <a:cs typeface="Calibri"/>
              </a:rPr>
              <a:t> </a:t>
            </a:r>
            <a:r>
              <a:rPr sz="2400" spc="4" dirty="0">
                <a:cs typeface="Calibri"/>
              </a:rPr>
              <a:t>(vtkLight)</a:t>
            </a:r>
            <a:r>
              <a:rPr sz="2400" spc="9" dirty="0">
                <a:cs typeface="Calibri"/>
              </a:rPr>
              <a:t> and </a:t>
            </a:r>
            <a:r>
              <a:rPr sz="2400" spc="-454" dirty="0">
                <a:cs typeface="Calibri"/>
              </a:rPr>
              <a:t> </a:t>
            </a:r>
            <a:r>
              <a:rPr sz="2400" spc="-4" dirty="0">
                <a:cs typeface="Calibri"/>
              </a:rPr>
              <a:t>camera</a:t>
            </a:r>
            <a:r>
              <a:rPr sz="2400" dirty="0">
                <a:cs typeface="Calibri"/>
              </a:rPr>
              <a:t> </a:t>
            </a:r>
            <a:r>
              <a:rPr sz="2400" spc="4" dirty="0">
                <a:cs typeface="Calibri"/>
              </a:rPr>
              <a:t>(vtkCamera) </a:t>
            </a:r>
            <a:r>
              <a:rPr sz="2400" spc="-4" dirty="0">
                <a:cs typeface="Calibri"/>
              </a:rPr>
              <a:t>to</a:t>
            </a:r>
            <a:r>
              <a:rPr sz="2400" spc="4" dirty="0">
                <a:cs typeface="Calibri"/>
              </a:rPr>
              <a:t> </a:t>
            </a:r>
            <a:r>
              <a:rPr sz="2400" spc="-9" dirty="0">
                <a:cs typeface="Calibri"/>
              </a:rPr>
              <a:t>make</a:t>
            </a:r>
            <a:r>
              <a:rPr sz="2400" spc="4" dirty="0">
                <a:cs typeface="Calibri"/>
              </a:rPr>
              <a:t> </a:t>
            </a:r>
            <a:r>
              <a:rPr sz="2400" spc="9" dirty="0">
                <a:cs typeface="Calibri"/>
              </a:rPr>
              <a:t>a</a:t>
            </a:r>
            <a:r>
              <a:rPr sz="2400" spc="4" dirty="0">
                <a:cs typeface="Calibri"/>
              </a:rPr>
              <a:t> </a:t>
            </a:r>
            <a:r>
              <a:rPr sz="2400" spc="9" dirty="0">
                <a:cs typeface="Calibri"/>
              </a:rPr>
              <a:t>scene</a:t>
            </a:r>
            <a:endParaRPr sz="2400" dirty="0">
              <a:cs typeface="Calibri"/>
            </a:endParaRP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1416F206-A0D1-F45E-F23E-10F1F4EF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1" y="5027837"/>
            <a:ext cx="1372308" cy="144368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E876299A-62BF-C66B-4E13-71A686C1D240}"/>
              </a:ext>
            </a:extLst>
          </p:cNvPr>
          <p:cNvSpPr/>
          <p:nvPr/>
        </p:nvSpPr>
        <p:spPr>
          <a:xfrm>
            <a:off x="2611284" y="5866534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FCA93-23E0-99C5-EB01-1EABC6EAF675}"/>
              </a:ext>
            </a:extLst>
          </p:cNvPr>
          <p:cNvSpPr/>
          <p:nvPr/>
        </p:nvSpPr>
        <p:spPr>
          <a:xfrm>
            <a:off x="905932" y="4419290"/>
            <a:ext cx="1905000" cy="86979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49E8BF-C25A-E395-3C0A-3A368FD3B938}"/>
              </a:ext>
            </a:extLst>
          </p:cNvPr>
          <p:cNvSpPr txBox="1"/>
          <p:nvPr/>
        </p:nvSpPr>
        <p:spPr>
          <a:xfrm rot="5400000">
            <a:off x="4251013" y="5525252"/>
            <a:ext cx="1965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 Window</a:t>
            </a:r>
          </a:p>
        </p:txBody>
      </p:sp>
    </p:spTree>
    <p:extLst>
      <p:ext uri="{BB962C8B-B14F-4D97-AF65-F5344CB8AC3E}">
        <p14:creationId xmlns:p14="http://schemas.microsoft.com/office/powerpoint/2010/main" val="88898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652A-C16C-26B5-580F-76DE7476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38"/>
            <a:ext cx="10515600" cy="835351"/>
          </a:xfrm>
        </p:spPr>
        <p:txBody>
          <a:bodyPr/>
          <a:lstStyle/>
          <a:p>
            <a:r>
              <a:rPr lang="en-US" dirty="0"/>
              <a:t>VTK Pipeline</a:t>
            </a:r>
            <a:r>
              <a:rPr lang="en-US" spc="-49" dirty="0"/>
              <a:t> </a:t>
            </a:r>
            <a:r>
              <a:rPr lang="en-US" spc="-18" dirty="0"/>
              <a:t>Execution: Renderer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EB902F-56A5-D55E-C307-1EED54FEA67F}"/>
              </a:ext>
            </a:extLst>
          </p:cNvPr>
          <p:cNvSpPr/>
          <p:nvPr/>
        </p:nvSpPr>
        <p:spPr>
          <a:xfrm>
            <a:off x="1025434" y="1066396"/>
            <a:ext cx="1489164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AF3073-4E27-451E-3900-9961954B3C47}"/>
              </a:ext>
            </a:extLst>
          </p:cNvPr>
          <p:cNvSpPr/>
          <p:nvPr/>
        </p:nvSpPr>
        <p:spPr>
          <a:xfrm>
            <a:off x="1025434" y="2196334"/>
            <a:ext cx="1489164" cy="8229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6D7324-D739-2A83-54EB-3510DC6BF014}"/>
              </a:ext>
            </a:extLst>
          </p:cNvPr>
          <p:cNvSpPr/>
          <p:nvPr/>
        </p:nvSpPr>
        <p:spPr>
          <a:xfrm>
            <a:off x="1025434" y="3313210"/>
            <a:ext cx="1489165" cy="8229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4CF547-1709-7836-BDD5-3017FAD87099}"/>
              </a:ext>
            </a:extLst>
          </p:cNvPr>
          <p:cNvSpPr/>
          <p:nvPr/>
        </p:nvSpPr>
        <p:spPr>
          <a:xfrm>
            <a:off x="1025435" y="4445596"/>
            <a:ext cx="1489164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682B77-8518-EBBE-C330-075B0E34813C}"/>
              </a:ext>
            </a:extLst>
          </p:cNvPr>
          <p:cNvSpPr/>
          <p:nvPr/>
        </p:nvSpPr>
        <p:spPr>
          <a:xfrm>
            <a:off x="1025434" y="5573086"/>
            <a:ext cx="1489166" cy="8229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8C2FD3D3-5D90-5D53-3719-FAD18D2C66B9}"/>
              </a:ext>
            </a:extLst>
          </p:cNvPr>
          <p:cNvSpPr txBox="1"/>
          <p:nvPr/>
        </p:nvSpPr>
        <p:spPr>
          <a:xfrm rot="5400000">
            <a:off x="-600612" y="3146826"/>
            <a:ext cx="2544856" cy="33276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074" spc="4" dirty="0">
                <a:cs typeface="Tahoma"/>
              </a:rPr>
              <a:t>Direction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of</a:t>
            </a:r>
            <a:r>
              <a:rPr sz="2074" spc="-13" dirty="0">
                <a:cs typeface="Tahoma"/>
              </a:rPr>
              <a:t> </a:t>
            </a:r>
            <a:r>
              <a:rPr sz="2074" spc="9" dirty="0">
                <a:cs typeface="Tahoma"/>
              </a:rPr>
              <a:t>data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flow</a:t>
            </a:r>
            <a:endParaRPr sz="2074" dirty="0">
              <a:cs typeface="Tahoma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073C537-7357-BA68-83C1-83496C63F062}"/>
              </a:ext>
            </a:extLst>
          </p:cNvPr>
          <p:cNvSpPr/>
          <p:nvPr/>
        </p:nvSpPr>
        <p:spPr>
          <a:xfrm rot="5400000">
            <a:off x="230469" y="4909806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AA296-BCA9-DA63-9B8C-4C8C38943C34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770016" y="1889356"/>
            <a:ext cx="0" cy="3069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2C92DA-016C-54E3-CE13-1F35491803C0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770016" y="3019294"/>
            <a:ext cx="1" cy="29391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199B61-794D-70ED-E766-D5114E93305B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770017" y="4136170"/>
            <a:ext cx="0" cy="30942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808C12-437A-44F1-BE72-5053763E4F35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1770017" y="5268556"/>
            <a:ext cx="0" cy="3045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">
            <a:extLst>
              <a:ext uri="{FF2B5EF4-FFF2-40B4-BE49-F238E27FC236}">
                <a16:creationId xmlns:a16="http://schemas.microsoft.com/office/drawing/2014/main" id="{2F8B8966-5F0C-44BC-E841-78ED0E44F60F}"/>
              </a:ext>
            </a:extLst>
          </p:cNvPr>
          <p:cNvSpPr txBox="1"/>
          <p:nvPr/>
        </p:nvSpPr>
        <p:spPr>
          <a:xfrm>
            <a:off x="3259180" y="1500836"/>
            <a:ext cx="7631258" cy="181237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10419" marR="4483" indent="-299773">
              <a:lnSpc>
                <a:spcPct val="100400"/>
              </a:lnSpc>
              <a:spcBef>
                <a:spcPts val="93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800" spc="-18" dirty="0" err="1">
                <a:latin typeface="Calibri"/>
                <a:cs typeface="Calibri"/>
              </a:rPr>
              <a:t>vtkRenderer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coordinate</a:t>
            </a:r>
            <a:r>
              <a:rPr lang="en-US" sz="2800" spc="-4" dirty="0">
                <a:latin typeface="Calibri"/>
                <a:cs typeface="Calibri"/>
              </a:rPr>
              <a:t>s</a:t>
            </a:r>
            <a:r>
              <a:rPr sz="2800" spc="-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rendering</a:t>
            </a:r>
            <a:r>
              <a:rPr sz="2800" spc="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</a:t>
            </a:r>
            <a:r>
              <a:rPr sz="2800" spc="4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involv</a:t>
            </a:r>
            <a:r>
              <a:rPr lang="en-US" sz="2800" spc="-9" dirty="0">
                <a:latin typeface="Calibri"/>
                <a:cs typeface="Calibri"/>
              </a:rPr>
              <a:t>ing</a:t>
            </a:r>
            <a:r>
              <a:rPr sz="2800" dirty="0">
                <a:latin typeface="Calibri"/>
                <a:cs typeface="Calibri"/>
              </a:rPr>
              <a:t> lights,</a:t>
            </a:r>
            <a:r>
              <a:rPr sz="2800" spc="4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camera, </a:t>
            </a:r>
            <a:r>
              <a:rPr sz="2800" spc="-534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and</a:t>
            </a:r>
            <a:r>
              <a:rPr sz="2800" spc="-4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actors</a:t>
            </a:r>
            <a:endParaRPr sz="2800" dirty="0">
              <a:latin typeface="Calibri"/>
              <a:cs typeface="Calibri"/>
            </a:endParaRPr>
          </a:p>
          <a:p>
            <a:pPr marL="310419" marR="135598" indent="-299773">
              <a:spcBef>
                <a:spcPts val="640"/>
              </a:spcBef>
              <a:buFont typeface="Arial MT"/>
              <a:buChar char="•"/>
              <a:tabLst>
                <a:tab pos="310419" algn="l"/>
                <a:tab pos="310980" algn="l"/>
                <a:tab pos="5709141" algn="l"/>
              </a:tabLst>
            </a:pPr>
            <a:r>
              <a:rPr sz="2800" dirty="0">
                <a:latin typeface="Calibri"/>
                <a:cs typeface="Calibri"/>
              </a:rPr>
              <a:t>vtkRenderer</a:t>
            </a:r>
            <a:r>
              <a:rPr sz="2800" spc="18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creates</a:t>
            </a:r>
            <a:r>
              <a:rPr sz="2800" spc="13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a</a:t>
            </a:r>
            <a:r>
              <a:rPr sz="2800" spc="18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default</a:t>
            </a:r>
            <a:r>
              <a:rPr sz="2800" spc="13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camera</a:t>
            </a:r>
            <a:r>
              <a:rPr sz="2800" spc="13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and	</a:t>
            </a:r>
            <a:r>
              <a:rPr sz="2800" dirty="0">
                <a:latin typeface="Calibri"/>
                <a:cs typeface="Calibri"/>
              </a:rPr>
              <a:t>light</a:t>
            </a:r>
            <a:r>
              <a:rPr sz="2800" spc="-71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if </a:t>
            </a:r>
            <a:r>
              <a:rPr sz="2800" spc="-538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not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present,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but needs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3" dirty="0">
                <a:latin typeface="Calibri"/>
                <a:cs typeface="Calibri"/>
              </a:rPr>
              <a:t>have</a:t>
            </a:r>
            <a:r>
              <a:rPr sz="2800" spc="4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at</a:t>
            </a:r>
            <a:r>
              <a:rPr sz="2800" dirty="0">
                <a:latin typeface="Calibri"/>
                <a:cs typeface="Calibri"/>
              </a:rPr>
              <a:t> least </a:t>
            </a:r>
            <a:r>
              <a:rPr sz="2800" spc="4" dirty="0">
                <a:latin typeface="Calibri"/>
                <a:cs typeface="Calibri"/>
              </a:rPr>
              <a:t>one </a:t>
            </a:r>
            <a:r>
              <a:rPr sz="2800" dirty="0">
                <a:latin typeface="Calibri"/>
                <a:cs typeface="Calibri"/>
              </a:rPr>
              <a:t>actor</a:t>
            </a: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7506342-5F3C-235E-F791-FB97E5C8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1" y="5027837"/>
            <a:ext cx="1372308" cy="144368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5FDF99F4-BC75-83FE-1779-B8CCEB771376}"/>
              </a:ext>
            </a:extLst>
          </p:cNvPr>
          <p:cNvSpPr/>
          <p:nvPr/>
        </p:nvSpPr>
        <p:spPr>
          <a:xfrm>
            <a:off x="2611284" y="5866534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2605D-E4C3-A0BA-E7CC-B2560FF325F0}"/>
              </a:ext>
            </a:extLst>
          </p:cNvPr>
          <p:cNvSpPr/>
          <p:nvPr/>
        </p:nvSpPr>
        <p:spPr>
          <a:xfrm>
            <a:off x="905932" y="5553823"/>
            <a:ext cx="1705348" cy="86979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4421D-832F-7737-3FAB-C8389D5E95B8}"/>
              </a:ext>
            </a:extLst>
          </p:cNvPr>
          <p:cNvSpPr txBox="1"/>
          <p:nvPr/>
        </p:nvSpPr>
        <p:spPr>
          <a:xfrm rot="5400000">
            <a:off x="4251013" y="5525252"/>
            <a:ext cx="1965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 Window</a:t>
            </a:r>
          </a:p>
        </p:txBody>
      </p:sp>
    </p:spTree>
    <p:extLst>
      <p:ext uri="{BB962C8B-B14F-4D97-AF65-F5344CB8AC3E}">
        <p14:creationId xmlns:p14="http://schemas.microsoft.com/office/powerpoint/2010/main" val="33322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652A-C16C-26B5-580F-76DE7476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38"/>
            <a:ext cx="10515600" cy="835351"/>
          </a:xfrm>
        </p:spPr>
        <p:txBody>
          <a:bodyPr/>
          <a:lstStyle/>
          <a:p>
            <a:r>
              <a:rPr lang="en-US" dirty="0"/>
              <a:t>VTK Pipeline</a:t>
            </a:r>
            <a:r>
              <a:rPr lang="en-US" spc="-49" dirty="0"/>
              <a:t> </a:t>
            </a:r>
            <a:r>
              <a:rPr lang="en-US" spc="-18" dirty="0"/>
              <a:t>Execution: Render Window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EB902F-56A5-D55E-C307-1EED54FEA67F}"/>
              </a:ext>
            </a:extLst>
          </p:cNvPr>
          <p:cNvSpPr/>
          <p:nvPr/>
        </p:nvSpPr>
        <p:spPr>
          <a:xfrm>
            <a:off x="1025434" y="1066396"/>
            <a:ext cx="1489164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AF3073-4E27-451E-3900-9961954B3C47}"/>
              </a:ext>
            </a:extLst>
          </p:cNvPr>
          <p:cNvSpPr/>
          <p:nvPr/>
        </p:nvSpPr>
        <p:spPr>
          <a:xfrm>
            <a:off x="1025434" y="2196334"/>
            <a:ext cx="1489164" cy="8229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6D7324-D739-2A83-54EB-3510DC6BF014}"/>
              </a:ext>
            </a:extLst>
          </p:cNvPr>
          <p:cNvSpPr/>
          <p:nvPr/>
        </p:nvSpPr>
        <p:spPr>
          <a:xfrm>
            <a:off x="1025434" y="3313210"/>
            <a:ext cx="1489165" cy="8229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4CF547-1709-7836-BDD5-3017FAD87099}"/>
              </a:ext>
            </a:extLst>
          </p:cNvPr>
          <p:cNvSpPr/>
          <p:nvPr/>
        </p:nvSpPr>
        <p:spPr>
          <a:xfrm>
            <a:off x="1025435" y="4445596"/>
            <a:ext cx="1489164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682B77-8518-EBBE-C330-075B0E34813C}"/>
              </a:ext>
            </a:extLst>
          </p:cNvPr>
          <p:cNvSpPr/>
          <p:nvPr/>
        </p:nvSpPr>
        <p:spPr>
          <a:xfrm>
            <a:off x="1025434" y="5573086"/>
            <a:ext cx="1489166" cy="8229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8C2FD3D3-5D90-5D53-3719-FAD18D2C66B9}"/>
              </a:ext>
            </a:extLst>
          </p:cNvPr>
          <p:cNvSpPr txBox="1"/>
          <p:nvPr/>
        </p:nvSpPr>
        <p:spPr>
          <a:xfrm rot="5400000">
            <a:off x="-600612" y="3146826"/>
            <a:ext cx="2544856" cy="33276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074" spc="4" dirty="0">
                <a:cs typeface="Tahoma"/>
              </a:rPr>
              <a:t>Direction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of</a:t>
            </a:r>
            <a:r>
              <a:rPr sz="2074" spc="-13" dirty="0">
                <a:cs typeface="Tahoma"/>
              </a:rPr>
              <a:t> </a:t>
            </a:r>
            <a:r>
              <a:rPr sz="2074" spc="9" dirty="0">
                <a:cs typeface="Tahoma"/>
              </a:rPr>
              <a:t>data</a:t>
            </a:r>
            <a:r>
              <a:rPr sz="2074" spc="-18" dirty="0">
                <a:cs typeface="Tahoma"/>
              </a:rPr>
              <a:t> </a:t>
            </a:r>
            <a:r>
              <a:rPr sz="2074" spc="9" dirty="0">
                <a:cs typeface="Tahoma"/>
              </a:rPr>
              <a:t>flow</a:t>
            </a:r>
            <a:endParaRPr sz="2074" dirty="0">
              <a:cs typeface="Tahoma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073C537-7357-BA68-83C1-83496C63F062}"/>
              </a:ext>
            </a:extLst>
          </p:cNvPr>
          <p:cNvSpPr/>
          <p:nvPr/>
        </p:nvSpPr>
        <p:spPr>
          <a:xfrm rot="5400000">
            <a:off x="230469" y="4909806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AA296-BCA9-DA63-9B8C-4C8C38943C34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770016" y="1889356"/>
            <a:ext cx="0" cy="3069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2C92DA-016C-54E3-CE13-1F35491803C0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770016" y="3019294"/>
            <a:ext cx="1" cy="29391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199B61-794D-70ED-E766-D5114E93305B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770017" y="4136170"/>
            <a:ext cx="0" cy="30942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808C12-437A-44F1-BE72-5053763E4F35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1770017" y="5268556"/>
            <a:ext cx="0" cy="3045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6">
            <a:extLst>
              <a:ext uri="{FF2B5EF4-FFF2-40B4-BE49-F238E27FC236}">
                <a16:creationId xmlns:a16="http://schemas.microsoft.com/office/drawing/2014/main" id="{0E0CF0E3-CDA7-5349-0E70-D93189817C51}"/>
              </a:ext>
            </a:extLst>
          </p:cNvPr>
          <p:cNvSpPr txBox="1"/>
          <p:nvPr/>
        </p:nvSpPr>
        <p:spPr>
          <a:xfrm>
            <a:off x="3259180" y="1531055"/>
            <a:ext cx="7582671" cy="2240874"/>
          </a:xfrm>
          <a:prstGeom prst="rect">
            <a:avLst/>
          </a:prstGeom>
        </p:spPr>
        <p:txBody>
          <a:bodyPr vert="horz" wrap="square" lIns="0" tIns="6163" rIns="0" bIns="0" rtlCol="0">
            <a:spAutoFit/>
          </a:bodyPr>
          <a:lstStyle/>
          <a:p>
            <a:pPr marL="310419" marR="1050608" indent="-299773">
              <a:lnSpc>
                <a:spcPct val="101899"/>
              </a:lnSpc>
              <a:spcBef>
                <a:spcPts val="49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800" spc="4" dirty="0">
                <a:latin typeface="Calibri"/>
                <a:cs typeface="Calibri"/>
              </a:rPr>
              <a:t>The class, vtkRenderWindow </a:t>
            </a:r>
            <a:r>
              <a:rPr sz="2800" dirty="0">
                <a:latin typeface="Calibri"/>
                <a:cs typeface="Calibri"/>
              </a:rPr>
              <a:t>ties </a:t>
            </a:r>
            <a:r>
              <a:rPr sz="2800" spc="4" dirty="0">
                <a:latin typeface="Calibri"/>
                <a:cs typeface="Calibri"/>
              </a:rPr>
              <a:t>the </a:t>
            </a:r>
            <a:r>
              <a:rPr sz="2800" spc="-4" dirty="0">
                <a:latin typeface="Calibri"/>
                <a:cs typeface="Calibri"/>
              </a:rPr>
              <a:t>entire </a:t>
            </a:r>
            <a:r>
              <a:rPr sz="2800" spc="-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rendering</a:t>
            </a:r>
            <a:r>
              <a:rPr sz="2800" spc="-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 </a:t>
            </a:r>
            <a:r>
              <a:rPr sz="2800" spc="-4" dirty="0">
                <a:latin typeface="Calibri"/>
                <a:cs typeface="Calibri"/>
              </a:rPr>
              <a:t>together</a:t>
            </a:r>
            <a:endParaRPr sz="2800" dirty="0">
              <a:latin typeface="Calibri"/>
              <a:cs typeface="Calibri"/>
            </a:endParaRPr>
          </a:p>
          <a:p>
            <a:pPr marL="310419" marR="287446" indent="-299773">
              <a:lnSpc>
                <a:spcPct val="100800"/>
              </a:lnSpc>
              <a:spcBef>
                <a:spcPts val="534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800" spc="4" dirty="0">
                <a:latin typeface="Calibri"/>
                <a:cs typeface="Calibri"/>
              </a:rPr>
              <a:t>M</a:t>
            </a:r>
            <a:r>
              <a:rPr sz="2800" spc="4" dirty="0">
                <a:latin typeface="Calibri"/>
                <a:cs typeface="Calibri"/>
              </a:rPr>
              <a:t>anages all the </a:t>
            </a:r>
            <a:r>
              <a:rPr sz="2800" spc="-4" dirty="0">
                <a:latin typeface="Calibri"/>
                <a:cs typeface="Calibri"/>
              </a:rPr>
              <a:t>platform </a:t>
            </a:r>
            <a:r>
              <a:rPr sz="2800" spc="4" dirty="0">
                <a:latin typeface="Calibri"/>
                <a:cs typeface="Calibri"/>
              </a:rPr>
              <a:t>dependent window 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management </a:t>
            </a:r>
            <a:r>
              <a:rPr sz="2800" spc="4" dirty="0">
                <a:latin typeface="Calibri"/>
                <a:cs typeface="Calibri"/>
              </a:rPr>
              <a:t>issues 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hide the</a:t>
            </a:r>
            <a:r>
              <a:rPr sz="2800" dirty="0">
                <a:latin typeface="Calibri"/>
                <a:cs typeface="Calibri"/>
              </a:rPr>
              <a:t> details</a:t>
            </a:r>
            <a:r>
              <a:rPr sz="2800" spc="4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from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the </a:t>
            </a:r>
            <a:r>
              <a:rPr sz="2800" spc="-534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user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A0688DC-165B-2ADD-6C4E-08749B82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1" y="5027837"/>
            <a:ext cx="1372308" cy="144368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5440FFB1-A3F6-22E8-EC9B-B19F2D91AE03}"/>
              </a:ext>
            </a:extLst>
          </p:cNvPr>
          <p:cNvSpPr/>
          <p:nvPr/>
        </p:nvSpPr>
        <p:spPr>
          <a:xfrm>
            <a:off x="2611284" y="5866534"/>
            <a:ext cx="785988" cy="2360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38E1F-F963-0B44-760C-0FD61A23BB4E}"/>
              </a:ext>
            </a:extLst>
          </p:cNvPr>
          <p:cNvSpPr txBox="1"/>
          <p:nvPr/>
        </p:nvSpPr>
        <p:spPr>
          <a:xfrm rot="5400000">
            <a:off x="4251013" y="5525252"/>
            <a:ext cx="1965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Render Window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45498-B6DE-1110-6637-0C5ECE8A415F}"/>
              </a:ext>
            </a:extLst>
          </p:cNvPr>
          <p:cNvSpPr/>
          <p:nvPr/>
        </p:nvSpPr>
        <p:spPr>
          <a:xfrm>
            <a:off x="3451892" y="4884457"/>
            <a:ext cx="1966579" cy="16378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5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D4A-4CF1-B487-1679-8098483D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7"/>
            <a:ext cx="10515600" cy="835351"/>
          </a:xfrm>
        </p:spPr>
        <p:txBody>
          <a:bodyPr/>
          <a:lstStyle/>
          <a:p>
            <a:r>
              <a:rPr lang="en-US" dirty="0"/>
              <a:t>A Simple VTK Program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1D7B076-8815-7D8D-2812-4E76998D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6" y="873333"/>
            <a:ext cx="4263527" cy="5643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CC63C0-92BD-90AE-A027-04D931061CED}"/>
              </a:ext>
            </a:extLst>
          </p:cNvPr>
          <p:cNvSpPr/>
          <p:nvPr/>
        </p:nvSpPr>
        <p:spPr>
          <a:xfrm>
            <a:off x="562418" y="787358"/>
            <a:ext cx="1497876" cy="50900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63134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D4A-4CF1-B487-1679-8098483D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7"/>
            <a:ext cx="10515600" cy="835351"/>
          </a:xfrm>
        </p:spPr>
        <p:txBody>
          <a:bodyPr/>
          <a:lstStyle/>
          <a:p>
            <a:r>
              <a:rPr lang="en-US" dirty="0"/>
              <a:t>A Simple VTK Program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1D7B076-8815-7D8D-2812-4E76998D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6" y="873333"/>
            <a:ext cx="4263527" cy="5643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CC63C0-92BD-90AE-A027-04D931061CED}"/>
              </a:ext>
            </a:extLst>
          </p:cNvPr>
          <p:cNvSpPr/>
          <p:nvPr/>
        </p:nvSpPr>
        <p:spPr>
          <a:xfrm>
            <a:off x="550843" y="1342942"/>
            <a:ext cx="2005070" cy="111270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12875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D4A-4CF1-B487-1679-8098483D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7"/>
            <a:ext cx="10515600" cy="835351"/>
          </a:xfrm>
        </p:spPr>
        <p:txBody>
          <a:bodyPr/>
          <a:lstStyle/>
          <a:p>
            <a:r>
              <a:rPr lang="en-US" dirty="0"/>
              <a:t>A Simple VTK Program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1D7B076-8815-7D8D-2812-4E76998D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6" y="873333"/>
            <a:ext cx="4263527" cy="5643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CC63C0-92BD-90AE-A027-04D931061CED}"/>
              </a:ext>
            </a:extLst>
          </p:cNvPr>
          <p:cNvSpPr/>
          <p:nvPr/>
        </p:nvSpPr>
        <p:spPr>
          <a:xfrm>
            <a:off x="585567" y="2419387"/>
            <a:ext cx="2377552" cy="270819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69950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D4A-4CF1-B487-1679-8098483D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7"/>
            <a:ext cx="10515600" cy="835351"/>
          </a:xfrm>
        </p:spPr>
        <p:txBody>
          <a:bodyPr/>
          <a:lstStyle/>
          <a:p>
            <a:r>
              <a:rPr lang="en-US" dirty="0"/>
              <a:t>A Simple VTK Program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1D7B076-8815-7D8D-2812-4E76998D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6" y="873333"/>
            <a:ext cx="4263527" cy="5643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CC63C0-92BD-90AE-A027-04D931061CED}"/>
              </a:ext>
            </a:extLst>
          </p:cNvPr>
          <p:cNvSpPr/>
          <p:nvPr/>
        </p:nvSpPr>
        <p:spPr>
          <a:xfrm>
            <a:off x="523185" y="5127864"/>
            <a:ext cx="4361331" cy="8353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9782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D4A-4CF1-B487-1679-8098483D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7"/>
            <a:ext cx="10515600" cy="835351"/>
          </a:xfrm>
        </p:spPr>
        <p:txBody>
          <a:bodyPr/>
          <a:lstStyle/>
          <a:p>
            <a:r>
              <a:rPr lang="en-US" dirty="0"/>
              <a:t>A Simple VTK Program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1D7B076-8815-7D8D-2812-4E76998D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6" y="873333"/>
            <a:ext cx="4263527" cy="5643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CC63C0-92BD-90AE-A027-04D931061CED}"/>
              </a:ext>
            </a:extLst>
          </p:cNvPr>
          <p:cNvSpPr/>
          <p:nvPr/>
        </p:nvSpPr>
        <p:spPr>
          <a:xfrm>
            <a:off x="470053" y="5889565"/>
            <a:ext cx="4060390" cy="63792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07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0BFD73-4F03-485A-C86A-738B5D2E4EC0}"/>
              </a:ext>
            </a:extLst>
          </p:cNvPr>
          <p:cNvSpPr txBox="1">
            <a:spLocks/>
          </p:cNvSpPr>
          <p:nvPr/>
        </p:nvSpPr>
        <p:spPr>
          <a:xfrm>
            <a:off x="1524000" y="182489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Scientific Data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31401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D4A-4CF1-B487-1679-8098483D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7"/>
            <a:ext cx="10515600" cy="835351"/>
          </a:xfrm>
        </p:spPr>
        <p:txBody>
          <a:bodyPr/>
          <a:lstStyle/>
          <a:p>
            <a:r>
              <a:rPr lang="en-US" dirty="0"/>
              <a:t>A Simple VTK Program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1D7B076-8815-7D8D-2812-4E76998D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6" y="873333"/>
            <a:ext cx="4263527" cy="564375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17FDC4B-38DA-8A6E-9804-050BE1FE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07" y="947817"/>
            <a:ext cx="6221340" cy="55796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CC63C0-92BD-90AE-A027-04D931061CED}"/>
              </a:ext>
            </a:extLst>
          </p:cNvPr>
          <p:cNvSpPr/>
          <p:nvPr/>
        </p:nvSpPr>
        <p:spPr>
          <a:xfrm>
            <a:off x="5354198" y="873333"/>
            <a:ext cx="4450814" cy="127495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099548-5F6A-500B-1188-55614C1FFF6D}"/>
              </a:ext>
            </a:extLst>
          </p:cNvPr>
          <p:cNvCxnSpPr/>
          <p:nvPr/>
        </p:nvCxnSpPr>
        <p:spPr>
          <a:xfrm>
            <a:off x="4946573" y="6279614"/>
            <a:ext cx="29745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A0D2FD-AC01-A640-9A98-A35E310427B9}"/>
              </a:ext>
            </a:extLst>
          </p:cNvPr>
          <p:cNvCxnSpPr>
            <a:cxnSpLocks/>
          </p:cNvCxnSpPr>
          <p:nvPr/>
        </p:nvCxnSpPr>
        <p:spPr>
          <a:xfrm flipV="1">
            <a:off x="5244029" y="1145754"/>
            <a:ext cx="0" cy="51338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2CCF40-50E4-CC91-8C21-E5D86F4D24A0}"/>
              </a:ext>
            </a:extLst>
          </p:cNvPr>
          <p:cNvCxnSpPr/>
          <p:nvPr/>
        </p:nvCxnSpPr>
        <p:spPr>
          <a:xfrm>
            <a:off x="5244029" y="1145754"/>
            <a:ext cx="25657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04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D4A-4CF1-B487-1679-8098483D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7"/>
            <a:ext cx="10515600" cy="835351"/>
          </a:xfrm>
        </p:spPr>
        <p:txBody>
          <a:bodyPr/>
          <a:lstStyle/>
          <a:p>
            <a:r>
              <a:rPr lang="en-US" dirty="0"/>
              <a:t>A Simple VTK Program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1D7B076-8815-7D8D-2812-4E76998D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6" y="873333"/>
            <a:ext cx="4263527" cy="564375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17FDC4B-38DA-8A6E-9804-050BE1FE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07" y="947817"/>
            <a:ext cx="6221340" cy="55796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CC63C0-92BD-90AE-A027-04D931061CED}"/>
              </a:ext>
            </a:extLst>
          </p:cNvPr>
          <p:cNvSpPr/>
          <p:nvPr/>
        </p:nvSpPr>
        <p:spPr>
          <a:xfrm>
            <a:off x="5387247" y="2159307"/>
            <a:ext cx="4990641" cy="104660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C5B058-7A37-A6FF-7A60-071805039025}"/>
              </a:ext>
            </a:extLst>
          </p:cNvPr>
          <p:cNvCxnSpPr/>
          <p:nvPr/>
        </p:nvCxnSpPr>
        <p:spPr>
          <a:xfrm>
            <a:off x="4946573" y="6279614"/>
            <a:ext cx="29745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2D1BDA-7AD5-E0A4-04F2-308F8EACD296}"/>
              </a:ext>
            </a:extLst>
          </p:cNvPr>
          <p:cNvCxnSpPr>
            <a:cxnSpLocks/>
          </p:cNvCxnSpPr>
          <p:nvPr/>
        </p:nvCxnSpPr>
        <p:spPr>
          <a:xfrm flipV="1">
            <a:off x="5244029" y="1145754"/>
            <a:ext cx="0" cy="51338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78DBBD-D0DF-E658-834E-EC8BAF5A995C}"/>
              </a:ext>
            </a:extLst>
          </p:cNvPr>
          <p:cNvCxnSpPr/>
          <p:nvPr/>
        </p:nvCxnSpPr>
        <p:spPr>
          <a:xfrm>
            <a:off x="5244029" y="1145754"/>
            <a:ext cx="25657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0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D4A-4CF1-B487-1679-8098483D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7"/>
            <a:ext cx="10515600" cy="835351"/>
          </a:xfrm>
        </p:spPr>
        <p:txBody>
          <a:bodyPr/>
          <a:lstStyle/>
          <a:p>
            <a:r>
              <a:rPr lang="en-US" dirty="0"/>
              <a:t>A Simple VTK Program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1D7B076-8815-7D8D-2812-4E76998D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6" y="873333"/>
            <a:ext cx="4263527" cy="564375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17FDC4B-38DA-8A6E-9804-050BE1FE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07" y="947817"/>
            <a:ext cx="6221340" cy="55796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CC63C0-92BD-90AE-A027-04D931061CED}"/>
              </a:ext>
            </a:extLst>
          </p:cNvPr>
          <p:cNvSpPr/>
          <p:nvPr/>
        </p:nvSpPr>
        <p:spPr>
          <a:xfrm>
            <a:off x="5409281" y="3171909"/>
            <a:ext cx="6477919" cy="131195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CB8035-A1EB-1432-8CD5-AFE1CAFD1F35}"/>
              </a:ext>
            </a:extLst>
          </p:cNvPr>
          <p:cNvCxnSpPr/>
          <p:nvPr/>
        </p:nvCxnSpPr>
        <p:spPr>
          <a:xfrm>
            <a:off x="4946573" y="6279614"/>
            <a:ext cx="29745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B39284-E1C4-4BBB-7BE7-943EE4E72480}"/>
              </a:ext>
            </a:extLst>
          </p:cNvPr>
          <p:cNvCxnSpPr>
            <a:cxnSpLocks/>
          </p:cNvCxnSpPr>
          <p:nvPr/>
        </p:nvCxnSpPr>
        <p:spPr>
          <a:xfrm flipV="1">
            <a:off x="5244029" y="1145754"/>
            <a:ext cx="0" cy="51338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BE1724-3DDC-1E11-DA3B-F0719D384078}"/>
              </a:ext>
            </a:extLst>
          </p:cNvPr>
          <p:cNvCxnSpPr/>
          <p:nvPr/>
        </p:nvCxnSpPr>
        <p:spPr>
          <a:xfrm>
            <a:off x="5244029" y="1145754"/>
            <a:ext cx="25657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147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D4A-4CF1-B487-1679-8098483D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7"/>
            <a:ext cx="10515600" cy="835351"/>
          </a:xfrm>
        </p:spPr>
        <p:txBody>
          <a:bodyPr/>
          <a:lstStyle/>
          <a:p>
            <a:r>
              <a:rPr lang="en-US" dirty="0"/>
              <a:t>A Simple VTK Program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1D7B076-8815-7D8D-2812-4E76998D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6" y="873333"/>
            <a:ext cx="4263527" cy="564375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17FDC4B-38DA-8A6E-9804-050BE1FE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07" y="947817"/>
            <a:ext cx="6221340" cy="55796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CC63C0-92BD-90AE-A027-04D931061CED}"/>
              </a:ext>
            </a:extLst>
          </p:cNvPr>
          <p:cNvSpPr/>
          <p:nvPr/>
        </p:nvSpPr>
        <p:spPr>
          <a:xfrm>
            <a:off x="5343181" y="4505898"/>
            <a:ext cx="3999124" cy="117880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5BF6C4-744B-14B6-33CC-551A536C82AD}"/>
              </a:ext>
            </a:extLst>
          </p:cNvPr>
          <p:cNvCxnSpPr/>
          <p:nvPr/>
        </p:nvCxnSpPr>
        <p:spPr>
          <a:xfrm>
            <a:off x="4946573" y="6279614"/>
            <a:ext cx="29745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311F0D-6F99-4EA4-16D1-AD6617A5CE9A}"/>
              </a:ext>
            </a:extLst>
          </p:cNvPr>
          <p:cNvCxnSpPr>
            <a:cxnSpLocks/>
          </p:cNvCxnSpPr>
          <p:nvPr/>
        </p:nvCxnSpPr>
        <p:spPr>
          <a:xfrm flipV="1">
            <a:off x="5244029" y="1145754"/>
            <a:ext cx="0" cy="51338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C69D86-8080-F183-0995-CE541CEA13C8}"/>
              </a:ext>
            </a:extLst>
          </p:cNvPr>
          <p:cNvCxnSpPr/>
          <p:nvPr/>
        </p:nvCxnSpPr>
        <p:spPr>
          <a:xfrm>
            <a:off x="5244029" y="1145754"/>
            <a:ext cx="25657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257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D4A-4CF1-B487-1679-8098483D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7"/>
            <a:ext cx="10515600" cy="835351"/>
          </a:xfrm>
        </p:spPr>
        <p:txBody>
          <a:bodyPr/>
          <a:lstStyle/>
          <a:p>
            <a:r>
              <a:rPr lang="en-US" dirty="0"/>
              <a:t>A Simple VTK Program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1D7B076-8815-7D8D-2812-4E76998D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6" y="873333"/>
            <a:ext cx="4263527" cy="564375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17FDC4B-38DA-8A6E-9804-050BE1FE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07" y="947817"/>
            <a:ext cx="6221340" cy="55796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CC63C0-92BD-90AE-A027-04D931061CED}"/>
              </a:ext>
            </a:extLst>
          </p:cNvPr>
          <p:cNvSpPr/>
          <p:nvPr/>
        </p:nvSpPr>
        <p:spPr>
          <a:xfrm>
            <a:off x="5409282" y="5679195"/>
            <a:ext cx="4263526" cy="84829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EFB19A-D65A-4484-2DC1-33E6D1BEC135}"/>
              </a:ext>
            </a:extLst>
          </p:cNvPr>
          <p:cNvCxnSpPr/>
          <p:nvPr/>
        </p:nvCxnSpPr>
        <p:spPr>
          <a:xfrm>
            <a:off x="4946573" y="6279614"/>
            <a:ext cx="29745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6A24CE-B1A4-8D20-6C25-BF6D5C1ADC27}"/>
              </a:ext>
            </a:extLst>
          </p:cNvPr>
          <p:cNvCxnSpPr>
            <a:cxnSpLocks/>
          </p:cNvCxnSpPr>
          <p:nvPr/>
        </p:nvCxnSpPr>
        <p:spPr>
          <a:xfrm flipV="1">
            <a:off x="5244029" y="1145754"/>
            <a:ext cx="0" cy="51338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60395F-EE80-0634-BAD0-FD8A7D87598C}"/>
              </a:ext>
            </a:extLst>
          </p:cNvPr>
          <p:cNvCxnSpPr/>
          <p:nvPr/>
        </p:nvCxnSpPr>
        <p:spPr>
          <a:xfrm>
            <a:off x="5244029" y="1145754"/>
            <a:ext cx="25657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548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D4A-4CF1-B487-1679-8098483D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7"/>
            <a:ext cx="10515600" cy="835351"/>
          </a:xfrm>
        </p:spPr>
        <p:txBody>
          <a:bodyPr/>
          <a:lstStyle/>
          <a:p>
            <a:r>
              <a:rPr lang="en-US" dirty="0"/>
              <a:t>A Simple VTK Program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C6ECDCEC-424E-0F4F-9E0A-A1543737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09" y="978568"/>
            <a:ext cx="5113479" cy="5379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5CBB7-3AAC-E032-55E8-6049F3C451A2}"/>
              </a:ext>
            </a:extLst>
          </p:cNvPr>
          <p:cNvSpPr txBox="1"/>
          <p:nvPr/>
        </p:nvSpPr>
        <p:spPr>
          <a:xfrm>
            <a:off x="1030146" y="1365814"/>
            <a:ext cx="292471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$&gt; Python </a:t>
            </a:r>
            <a:r>
              <a:rPr lang="en-US" sz="2400" dirty="0" err="1"/>
              <a:t>Pyramid.py</a:t>
            </a:r>
            <a:endParaRPr lang="en-US" sz="2400" dirty="0"/>
          </a:p>
          <a:p>
            <a:endParaRPr lang="en-US" sz="2400" dirty="0"/>
          </a:p>
          <a:p>
            <a:r>
              <a:rPr lang="en-US" sz="2800" dirty="0"/>
              <a:t>Demo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437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Imaging, Computer Graphics, and Visualization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96F09-7218-58CF-017F-B750F441B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353"/>
            <a:ext cx="3479800" cy="67251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Image processing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978D959-A932-2F9F-BB51-DEFB04212A9C}"/>
              </a:ext>
            </a:extLst>
          </p:cNvPr>
          <p:cNvSpPr txBox="1">
            <a:spLocks/>
          </p:cNvSpPr>
          <p:nvPr/>
        </p:nvSpPr>
        <p:spPr>
          <a:xfrm>
            <a:off x="4394200" y="1432039"/>
            <a:ext cx="3479800" cy="616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Computer Graphics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C99C6F-103E-B81B-A255-DBF55A746D6C}"/>
              </a:ext>
            </a:extLst>
          </p:cNvPr>
          <p:cNvSpPr txBox="1">
            <a:spLocks/>
          </p:cNvSpPr>
          <p:nvPr/>
        </p:nvSpPr>
        <p:spPr>
          <a:xfrm>
            <a:off x="7874000" y="1376420"/>
            <a:ext cx="3479800" cy="616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Visualization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B7BAC0D-8579-32D6-323D-B8B33586EA3E}"/>
              </a:ext>
            </a:extLst>
          </p:cNvPr>
          <p:cNvSpPr txBox="1">
            <a:spLocks/>
          </p:cNvSpPr>
          <p:nvPr/>
        </p:nvSpPr>
        <p:spPr>
          <a:xfrm>
            <a:off x="914402" y="2202688"/>
            <a:ext cx="3479800" cy="2792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Study of 2D pictures, or images</a:t>
            </a:r>
          </a:p>
          <a:p>
            <a:r>
              <a:rPr lang="en-US" dirty="0"/>
              <a:t>Transform, extract features</a:t>
            </a:r>
          </a:p>
          <a:p>
            <a:r>
              <a:rPr lang="en-US" dirty="0"/>
              <a:t>Analyze the data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46D64CF-AA50-9301-0E0E-E950E9F75BFA}"/>
              </a:ext>
            </a:extLst>
          </p:cNvPr>
          <p:cNvSpPr txBox="1">
            <a:spLocks/>
          </p:cNvSpPr>
          <p:nvPr/>
        </p:nvSpPr>
        <p:spPr>
          <a:xfrm>
            <a:off x="4521202" y="2202688"/>
            <a:ext cx="3606800" cy="306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Process of creating images using a computer</a:t>
            </a:r>
          </a:p>
          <a:p>
            <a:r>
              <a:rPr lang="en-US" dirty="0"/>
              <a:t>2D paint-and-draw</a:t>
            </a:r>
          </a:p>
          <a:p>
            <a:r>
              <a:rPr lang="en-US" dirty="0"/>
              <a:t>Sophisticated 3D rendering techniques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1AE7D84-D5EE-D742-0A9C-60CD56BEEEFE}"/>
              </a:ext>
            </a:extLst>
          </p:cNvPr>
          <p:cNvSpPr txBox="1">
            <a:spLocks/>
          </p:cNvSpPr>
          <p:nvPr/>
        </p:nvSpPr>
        <p:spPr>
          <a:xfrm>
            <a:off x="8128002" y="2225793"/>
            <a:ext cx="3479800" cy="3194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Process of exploring, transforming, and viewing data as images, and plots </a:t>
            </a:r>
          </a:p>
          <a:p>
            <a:r>
              <a:rPr lang="en-US" dirty="0"/>
              <a:t>Gain understanding and insight into the data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7E9C7-756F-59B9-1A92-20198E1DD45E}"/>
              </a:ext>
            </a:extLst>
          </p:cNvPr>
          <p:cNvSpPr txBox="1"/>
          <p:nvPr/>
        </p:nvSpPr>
        <p:spPr>
          <a:xfrm>
            <a:off x="1100666" y="5149088"/>
            <a:ext cx="101261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/>
              <a:t>“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the purpose of visualization is insight, not pictures</a:t>
            </a:r>
            <a:r>
              <a:rPr lang="en-US" sz="3200" b="1" dirty="0"/>
              <a:t>” – Ben </a:t>
            </a:r>
            <a:r>
              <a:rPr lang="en-US" sz="3200" b="1" dirty="0" err="1"/>
              <a:t>Shneiderman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09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39F3-986D-71C5-CA49-BE268464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42" y="188177"/>
            <a:ext cx="7474172" cy="963729"/>
          </a:xfrm>
        </p:spPr>
        <p:txBody>
          <a:bodyPr>
            <a:normAutofit/>
          </a:bodyPr>
          <a:lstStyle/>
          <a:p>
            <a:r>
              <a:rPr lang="en-US" dirty="0"/>
              <a:t>Scientific Visualization (SciVis)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964D-4006-406E-780F-191BC8F3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42" y="1151906"/>
            <a:ext cx="8776145" cy="5153891"/>
          </a:xfrm>
        </p:spPr>
        <p:txBody>
          <a:bodyPr anchor="ctr">
            <a:normAutofit/>
          </a:bodyPr>
          <a:lstStyle/>
          <a:p>
            <a:r>
              <a:rPr lang="en-GB" altLang="en-US" sz="2400" dirty="0"/>
              <a:t>Technique for comprehending data &amp; knowledge</a:t>
            </a:r>
            <a:r>
              <a:rPr lang="en-GB" altLang="en-US" sz="2400" dirty="0">
                <a:solidFill>
                  <a:srgbClr val="7575D1"/>
                </a:solidFill>
              </a:rPr>
              <a:t> </a:t>
            </a:r>
            <a:r>
              <a:rPr lang="en-GB" altLang="en-US" sz="2400" dirty="0"/>
              <a:t>extraction</a:t>
            </a:r>
            <a:r>
              <a:rPr lang="en-GB" altLang="en-US" sz="2400" dirty="0">
                <a:solidFill>
                  <a:srgbClr val="7575D1"/>
                </a:solidFill>
              </a:rPr>
              <a:t> </a:t>
            </a:r>
            <a:r>
              <a:rPr lang="en-GB" altLang="en-US" sz="2400" dirty="0"/>
              <a:t>from the results of simulations, computations, or measurements</a:t>
            </a:r>
          </a:p>
          <a:p>
            <a:r>
              <a:rPr lang="en-US" sz="2400" dirty="0">
                <a:effectLst/>
              </a:rPr>
              <a:t>Field in computer science that encompasses </a:t>
            </a:r>
          </a:p>
          <a:p>
            <a:pPr lvl="1"/>
            <a:r>
              <a:rPr lang="en-US" dirty="0">
                <a:effectLst/>
              </a:rPr>
              <a:t>data representation and processing algorithms</a:t>
            </a:r>
          </a:p>
          <a:p>
            <a:pPr lvl="1"/>
            <a:r>
              <a:rPr lang="en-US" dirty="0">
                <a:effectLst/>
              </a:rPr>
              <a:t>visual representations</a:t>
            </a:r>
          </a:p>
          <a:p>
            <a:pPr lvl="1"/>
            <a:r>
              <a:rPr lang="en-US" dirty="0">
                <a:effectLst/>
              </a:rPr>
              <a:t>user interface</a:t>
            </a:r>
          </a:p>
          <a:p>
            <a:pPr lvl="1"/>
            <a:r>
              <a:rPr lang="en-US" dirty="0">
                <a:effectLst/>
              </a:rPr>
              <a:t>other sensory presentation such as sound, touch, AR, VR</a:t>
            </a:r>
          </a:p>
          <a:p>
            <a:r>
              <a:rPr lang="en-US" sz="2400" dirty="0"/>
              <a:t>Relatively (new) domain of research (~ 36 years) </a:t>
            </a:r>
          </a:p>
          <a:p>
            <a:pPr lvl="1"/>
            <a:r>
              <a:rPr lang="en-US" dirty="0"/>
              <a:t>Formal inception in 1987 by US NSF </a:t>
            </a:r>
          </a:p>
          <a:p>
            <a:pPr lvl="1"/>
            <a:r>
              <a:rPr lang="en-US" dirty="0"/>
              <a:t>“Visualization in Scientific Computing” by McCormick et al.</a:t>
            </a:r>
            <a:endParaRPr lang="en-US" dirty="0"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Programmer">
            <a:extLst>
              <a:ext uri="{FF2B5EF4-FFF2-40B4-BE49-F238E27FC236}">
                <a16:creationId xmlns:a16="http://schemas.microsoft.com/office/drawing/2014/main" id="{7AE789EE-DA75-43C5-265C-1176641AE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0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639F3-986D-71C5-CA49-BE268464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– Application in Climate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45DE4-6AE9-5719-93CC-07208AC586A3}"/>
              </a:ext>
            </a:extLst>
          </p:cNvPr>
          <p:cNvSpPr txBox="1"/>
          <p:nvPr/>
        </p:nvSpPr>
        <p:spPr>
          <a:xfrm>
            <a:off x="7992636" y="6561374"/>
            <a:ext cx="3905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=8Df96rx3i9g</a:t>
            </a:r>
          </a:p>
        </p:txBody>
      </p:sp>
      <p:pic>
        <p:nvPicPr>
          <p:cNvPr id="4" name="Online Media 3" descr="E3SM: DOE’s New, State-of-the-Science Earth System Model">
            <a:hlinkClick r:id="" action="ppaction://media"/>
            <a:extLst>
              <a:ext uri="{FF2B5EF4-FFF2-40B4-BE49-F238E27FC236}">
                <a16:creationId xmlns:a16="http://schemas.microsoft.com/office/drawing/2014/main" id="{CEFCC1B6-323D-B1E1-790C-1C7A6F08D31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7864" y="1441305"/>
            <a:ext cx="8968259" cy="50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0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– Application in Asteroid Impact Assessment</a:t>
            </a:r>
          </a:p>
        </p:txBody>
      </p:sp>
      <p:pic>
        <p:nvPicPr>
          <p:cNvPr id="6" name="Online Media 5" descr="Visualization and Analysis of Threats from Asteroid Ocean Impacts">
            <a:hlinkClick r:id="" action="ppaction://media"/>
            <a:extLst>
              <a:ext uri="{FF2B5EF4-FFF2-40B4-BE49-F238E27FC236}">
                <a16:creationId xmlns:a16="http://schemas.microsoft.com/office/drawing/2014/main" id="{A51A0858-F654-5C95-3279-A4836234CC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58652" y="1612596"/>
            <a:ext cx="8474695" cy="4788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442DB-E95D-DC82-2401-98BD19A9667D}"/>
              </a:ext>
            </a:extLst>
          </p:cNvPr>
          <p:cNvSpPr txBox="1"/>
          <p:nvPr/>
        </p:nvSpPr>
        <p:spPr>
          <a:xfrm>
            <a:off x="8097397" y="6550223"/>
            <a:ext cx="3955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=95z0qRNFFxs</a:t>
            </a:r>
          </a:p>
        </p:txBody>
      </p:sp>
    </p:spTree>
    <p:extLst>
      <p:ext uri="{BB962C8B-B14F-4D97-AF65-F5344CB8AC3E}">
        <p14:creationId xmlns:p14="http://schemas.microsoft.com/office/powerpoint/2010/main" val="8198514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8260</TotalTime>
  <Words>1645</Words>
  <Application>Microsoft Macintosh PowerPoint</Application>
  <PresentationFormat>Widescreen</PresentationFormat>
  <Paragraphs>272</Paragraphs>
  <Slides>55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Arial MT</vt:lpstr>
      <vt:lpstr>Calibri</vt:lpstr>
      <vt:lpstr>Calibri Light</vt:lpstr>
      <vt:lpstr>CMR10</vt:lpstr>
      <vt:lpstr>Helvetica</vt:lpstr>
      <vt:lpstr>Tahoma</vt:lpstr>
      <vt:lpstr>Office Theme 2013 - 2022</vt:lpstr>
      <vt:lpstr>Big Data Visual Analytics (CS 661)</vt:lpstr>
      <vt:lpstr>Reading Materials for Lectures 1 &amp; 2</vt:lpstr>
      <vt:lpstr>Announcements</vt:lpstr>
      <vt:lpstr>Acknowledgements</vt:lpstr>
      <vt:lpstr>PowerPoint Presentation</vt:lpstr>
      <vt:lpstr>Imaging, Computer Graphics, and Visualization </vt:lpstr>
      <vt:lpstr>Scientific Visualization (SciVis)</vt:lpstr>
      <vt:lpstr>Example – Application in Climate Science</vt:lpstr>
      <vt:lpstr>Example – Application in Asteroid Impact Assessment</vt:lpstr>
      <vt:lpstr>Big Data in Scientific Visualization</vt:lpstr>
      <vt:lpstr>Big Data in Scientific Visualization</vt:lpstr>
      <vt:lpstr>Big Data Characterization</vt:lpstr>
      <vt:lpstr>Big Data Characterization</vt:lpstr>
      <vt:lpstr>Visualization Pipeline</vt:lpstr>
      <vt:lpstr>Visualization Pipeline</vt:lpstr>
      <vt:lpstr>Visualization Pipeline</vt:lpstr>
      <vt:lpstr>Direct and Inverse Mapping</vt:lpstr>
      <vt:lpstr>Direct and Inverse Mapping</vt:lpstr>
      <vt:lpstr>Data Representation &amp; Scientific Data Model</vt:lpstr>
      <vt:lpstr>Data Representation</vt:lpstr>
      <vt:lpstr>Scientific Dataset</vt:lpstr>
      <vt:lpstr>Scientific Dataset: Example</vt:lpstr>
      <vt:lpstr>Scientific Dataset: Various Cell Types</vt:lpstr>
      <vt:lpstr>Demo Linear Cell</vt:lpstr>
      <vt:lpstr>Scientific Dataset: Attribute Data</vt:lpstr>
      <vt:lpstr>Scientific Dataset: Grid Types</vt:lpstr>
      <vt:lpstr>Scientific Dataset: Uniform Grid</vt:lpstr>
      <vt:lpstr>Scientific Dataset: Rectilinear Grid</vt:lpstr>
      <vt:lpstr>Scientific Dataset: Structured Grid</vt:lpstr>
      <vt:lpstr>PowerPoint Presentation</vt:lpstr>
      <vt:lpstr>Visualization Toolkit (VTK)</vt:lpstr>
      <vt:lpstr>What is VTK?</vt:lpstr>
      <vt:lpstr>Installing VTK</vt:lpstr>
      <vt:lpstr>VTK: Resources</vt:lpstr>
      <vt:lpstr>VTK System Architecture</vt:lpstr>
      <vt:lpstr>VTK classes</vt:lpstr>
      <vt:lpstr>VTK Data Types</vt:lpstr>
      <vt:lpstr>VTK Pipeline Execution</vt:lpstr>
      <vt:lpstr>VTK Pipeline Execution: Source</vt:lpstr>
      <vt:lpstr>VTK Pipeline Execution: Filter</vt:lpstr>
      <vt:lpstr>VTK Pipeline Execution: Mapper</vt:lpstr>
      <vt:lpstr>VTK Pipeline Execution: Actor</vt:lpstr>
      <vt:lpstr>VTK Pipeline Execution: Renderer</vt:lpstr>
      <vt:lpstr>VTK Pipeline Execution: Render Window</vt:lpstr>
      <vt:lpstr>A Simple VTK Program</vt:lpstr>
      <vt:lpstr>A Simple VTK Program</vt:lpstr>
      <vt:lpstr>A Simple VTK Program</vt:lpstr>
      <vt:lpstr>A Simple VTK Program</vt:lpstr>
      <vt:lpstr>A Simple VTK Program</vt:lpstr>
      <vt:lpstr>A Simple VTK Program</vt:lpstr>
      <vt:lpstr>A Simple VTK Program</vt:lpstr>
      <vt:lpstr>A Simple VTK Program</vt:lpstr>
      <vt:lpstr>A Simple VTK Program</vt:lpstr>
      <vt:lpstr>A Simple VTK Program</vt:lpstr>
      <vt:lpstr>A Simple VTK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Dutta</dc:creator>
  <cp:lastModifiedBy>Soumya Dutta</cp:lastModifiedBy>
  <cp:revision>458</cp:revision>
  <dcterms:created xsi:type="dcterms:W3CDTF">2022-12-20T07:20:52Z</dcterms:created>
  <dcterms:modified xsi:type="dcterms:W3CDTF">2024-01-17T08:01:48Z</dcterms:modified>
</cp:coreProperties>
</file>